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705" r:id="rId2"/>
    <p:sldMasterId id="2147483710" r:id="rId3"/>
    <p:sldMasterId id="2147483715" r:id="rId4"/>
  </p:sldMasterIdLst>
  <p:notesMasterIdLst>
    <p:notesMasterId r:id="rId23"/>
  </p:notesMasterIdLst>
  <p:sldIdLst>
    <p:sldId id="264" r:id="rId5"/>
    <p:sldId id="377" r:id="rId6"/>
    <p:sldId id="378" r:id="rId7"/>
    <p:sldId id="379" r:id="rId8"/>
    <p:sldId id="380" r:id="rId9"/>
    <p:sldId id="381" r:id="rId10"/>
    <p:sldId id="382" r:id="rId11"/>
    <p:sldId id="383" r:id="rId12"/>
    <p:sldId id="385" r:id="rId13"/>
    <p:sldId id="386" r:id="rId14"/>
    <p:sldId id="388" r:id="rId15"/>
    <p:sldId id="389" r:id="rId16"/>
    <p:sldId id="390" r:id="rId17"/>
    <p:sldId id="391" r:id="rId18"/>
    <p:sldId id="392" r:id="rId19"/>
    <p:sldId id="393" r:id="rId20"/>
    <p:sldId id="394" r:id="rId21"/>
    <p:sldId id="376" r:id="rId22"/>
  </p:sldIdLst>
  <p:sldSz cx="9144000" cy="5143500" type="screen16x9"/>
  <p:notesSz cx="6858000" cy="9144000"/>
  <p:defaultTextStyle>
    <a:defPPr>
      <a:defRPr lang="sv-S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04" userDrawn="1">
          <p15:clr>
            <a:srgbClr val="A4A3A4"/>
          </p15:clr>
        </p15:guide>
        <p15:guide id="2" pos="7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B00"/>
    <a:srgbClr val="66A380"/>
    <a:srgbClr val="0052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09"/>
    <p:restoredTop sz="79906" autoAdjust="0"/>
  </p:normalViewPr>
  <p:slideViewPr>
    <p:cSldViewPr snapToGrid="0" snapToObjects="1" showGuides="1">
      <p:cViewPr varScale="1">
        <p:scale>
          <a:sx n="120" d="100"/>
          <a:sy n="120" d="100"/>
        </p:scale>
        <p:origin x="1416" y="102"/>
      </p:cViewPr>
      <p:guideLst>
        <p:guide orient="horz" pos="804"/>
        <p:guide pos="72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Larson" userId="30c46d8d-7de8-4e0f-ad92-d32f9d46e1d6" providerId="ADAL" clId="{CFF0412B-6A60-4C9D-BF0F-80A95F0BD1A2}"/>
    <pc:docChg chg="modSld">
      <pc:chgData name="Rebecca Larson" userId="30c46d8d-7de8-4e0f-ad92-d32f9d46e1d6" providerId="ADAL" clId="{CFF0412B-6A60-4C9D-BF0F-80A95F0BD1A2}" dt="2021-04-16T06:37:47.395" v="20" actId="20577"/>
      <pc:docMkLst>
        <pc:docMk/>
      </pc:docMkLst>
      <pc:sldChg chg="modNotesTx">
        <pc:chgData name="Rebecca Larson" userId="30c46d8d-7de8-4e0f-ad92-d32f9d46e1d6" providerId="ADAL" clId="{CFF0412B-6A60-4C9D-BF0F-80A95F0BD1A2}" dt="2021-04-16T06:37:47.395" v="20" actId="20577"/>
        <pc:sldMkLst>
          <pc:docMk/>
          <pc:sldMk cId="1631016178" sldId="37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38100" cap="rnd" cmpd="sng" algn="ctr">
              <a:solidFill>
                <a:srgbClr val="ED8633"/>
              </a:solidFill>
              <a:round/>
              <a:headEnd type="oval"/>
              <a:tailEnd type="oval"/>
            </a:ln>
            <a:effectLst>
              <a:outerShdw blurRad="203200" dist="2540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Sheet1!$A$2:$A$16</c:f>
              <c:numCache>
                <c:formatCode>General</c:formatCode>
                <c:ptCount val="15"/>
                <c:pt idx="0">
                  <c:v>1990</c:v>
                </c:pt>
                <c:pt idx="5">
                  <c:v>2000</c:v>
                </c:pt>
                <c:pt idx="10">
                  <c:v>2010</c:v>
                </c:pt>
                <c:pt idx="14">
                  <c:v>2018</c:v>
                </c:pt>
              </c:numCache>
            </c:num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71185</c:v>
                </c:pt>
                <c:pt idx="1">
                  <c:v>70970</c:v>
                </c:pt>
                <c:pt idx="2">
                  <c:v>73789</c:v>
                </c:pt>
                <c:pt idx="3">
                  <c:v>77088</c:v>
                </c:pt>
                <c:pt idx="4">
                  <c:v>72549</c:v>
                </c:pt>
                <c:pt idx="5">
                  <c:v>68115</c:v>
                </c:pt>
                <c:pt idx="6">
                  <c:v>69642</c:v>
                </c:pt>
                <c:pt idx="7">
                  <c:v>69455</c:v>
                </c:pt>
                <c:pt idx="8">
                  <c:v>66247</c:v>
                </c:pt>
                <c:pt idx="9">
                  <c:v>62753</c:v>
                </c:pt>
                <c:pt idx="10">
                  <c:v>64467</c:v>
                </c:pt>
                <c:pt idx="11">
                  <c:v>57294</c:v>
                </c:pt>
                <c:pt idx="12">
                  <c:v>53846</c:v>
                </c:pt>
                <c:pt idx="13">
                  <c:v>53286</c:v>
                </c:pt>
                <c:pt idx="14">
                  <c:v>51779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C8-8044-9498-3273406689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rnd" cmpd="sng" algn="ctr">
              <a:noFill/>
              <a:round/>
            </a:ln>
            <a:effectLst/>
          </c:spPr>
        </c:dropLines>
        <c:marker val="1"/>
        <c:smooth val="0"/>
        <c:axId val="1108391887"/>
        <c:axId val="1108396895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 Series 2 </c:v>
                </c:pt>
              </c:strCache>
            </c:strRef>
          </c:tx>
          <c:spPr>
            <a:ln w="38100" cap="rnd" cmpd="sng" algn="ctr">
              <a:solidFill>
                <a:srgbClr val="005293"/>
              </a:solidFill>
              <a:round/>
              <a:headEnd type="oval"/>
              <a:tailEnd type="oval"/>
            </a:ln>
            <a:effectLst>
              <a:outerShdw blurRad="177800" dist="381000" dir="2700000" sx="95000" sy="95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numRef>
              <c:f>Sheet1!$A$2:$A$16</c:f>
              <c:numCache>
                <c:formatCode>General</c:formatCode>
                <c:ptCount val="15"/>
                <c:pt idx="0">
                  <c:v>1990</c:v>
                </c:pt>
                <c:pt idx="5">
                  <c:v>2000</c:v>
                </c:pt>
                <c:pt idx="10">
                  <c:v>2010</c:v>
                </c:pt>
                <c:pt idx="14">
                  <c:v>2018</c:v>
                </c:pt>
              </c:numCache>
            </c:numRef>
          </c:cat>
          <c:val>
            <c:numRef>
              <c:f>Sheet1!$C$2:$C$16</c:f>
              <c:numCache>
                <c:formatCode>0.0</c:formatCode>
                <c:ptCount val="15"/>
                <c:pt idx="0">
                  <c:v>2611.9</c:v>
                </c:pt>
                <c:pt idx="1">
                  <c:v>2560</c:v>
                </c:pt>
                <c:pt idx="2">
                  <c:v>2615.1</c:v>
                </c:pt>
                <c:pt idx="3">
                  <c:v>2763.6</c:v>
                </c:pt>
                <c:pt idx="4">
                  <c:v>2970.6</c:v>
                </c:pt>
                <c:pt idx="5">
                  <c:v>3249.7</c:v>
                </c:pt>
                <c:pt idx="6">
                  <c:v>3369.8</c:v>
                </c:pt>
                <c:pt idx="7">
                  <c:v>3594.5</c:v>
                </c:pt>
                <c:pt idx="8">
                  <c:v>3868.9</c:v>
                </c:pt>
                <c:pt idx="9">
                  <c:v>3991.9</c:v>
                </c:pt>
                <c:pt idx="10">
                  <c:v>4059.4</c:v>
                </c:pt>
                <c:pt idx="11">
                  <c:v>4156.8999999999996</c:v>
                </c:pt>
                <c:pt idx="12">
                  <c:v>4317.5</c:v>
                </c:pt>
                <c:pt idx="13">
                  <c:v>4617.2</c:v>
                </c:pt>
                <c:pt idx="14">
                  <c:v>4833.8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C8-8044-9498-3273406689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2121472"/>
        <c:axId val="662121144"/>
      </c:lineChart>
      <c:catAx>
        <c:axId val="110839188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3175" cap="flat" cmpd="sng" algn="ctr">
            <a:solidFill>
              <a:schemeClr val="tx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tx2">
                    <a:lumMod val="50000"/>
                  </a:schemeClr>
                </a:solidFill>
                <a:latin typeface="Sweden Sans" panose="02000000000000000000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08396895"/>
        <c:crosses val="autoZero"/>
        <c:auto val="1"/>
        <c:lblAlgn val="ctr"/>
        <c:lblOffset val="100"/>
        <c:noMultiLvlLbl val="0"/>
      </c:catAx>
      <c:valAx>
        <c:axId val="1108396895"/>
        <c:scaling>
          <c:orientation val="minMax"/>
          <c:max val="80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2">
                        <a:lumMod val="50000"/>
                      </a:schemeClr>
                    </a:solidFill>
                    <a:latin typeface="Sweden Sans" panose="02000000000000000000" pitchFamily="2" charset="77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sv-SE" sz="1200" dirty="0" err="1">
                    <a:solidFill>
                      <a:schemeClr val="tx2">
                        <a:lumMod val="50000"/>
                      </a:schemeClr>
                    </a:solidFill>
                    <a:latin typeface="Sweden Sans" panose="02000000000000000000" pitchFamily="2" charset="77"/>
                  </a:rPr>
                  <a:t>Thousand</a:t>
                </a:r>
                <a:r>
                  <a:rPr lang="sv-SE" sz="1200" baseline="0" dirty="0">
                    <a:solidFill>
                      <a:schemeClr val="tx2">
                        <a:lumMod val="50000"/>
                      </a:schemeClr>
                    </a:solidFill>
                    <a:latin typeface="Sweden Sans" panose="02000000000000000000" pitchFamily="2" charset="77"/>
                  </a:rPr>
                  <a:t> </a:t>
                </a:r>
                <a:r>
                  <a:rPr lang="sv-SE" sz="1200" baseline="0" dirty="0" err="1">
                    <a:solidFill>
                      <a:schemeClr val="tx2">
                        <a:lumMod val="50000"/>
                      </a:schemeClr>
                    </a:solidFill>
                    <a:latin typeface="Sweden Sans" panose="02000000000000000000" pitchFamily="2" charset="77"/>
                  </a:rPr>
                  <a:t>tonnes</a:t>
                </a:r>
                <a:r>
                  <a:rPr lang="sv-SE" sz="1200" baseline="0" dirty="0">
                    <a:solidFill>
                      <a:schemeClr val="tx2">
                        <a:lumMod val="50000"/>
                      </a:schemeClr>
                    </a:solidFill>
                    <a:latin typeface="Sweden Sans" panose="02000000000000000000" pitchFamily="2" charset="77"/>
                  </a:rPr>
                  <a:t> CO</a:t>
                </a:r>
                <a:r>
                  <a:rPr lang="sv-SE" sz="1200" baseline="-25000" dirty="0">
                    <a:solidFill>
                      <a:schemeClr val="tx2">
                        <a:lumMod val="50000"/>
                      </a:schemeClr>
                    </a:solidFill>
                    <a:latin typeface="Sweden Sans" panose="02000000000000000000" pitchFamily="2" charset="77"/>
                  </a:rPr>
                  <a:t>2</a:t>
                </a:r>
                <a:r>
                  <a:rPr lang="sv-SE" sz="1200" baseline="0" dirty="0">
                    <a:solidFill>
                      <a:schemeClr val="tx2">
                        <a:lumMod val="50000"/>
                      </a:schemeClr>
                    </a:solidFill>
                    <a:latin typeface="Sweden Sans" panose="02000000000000000000" pitchFamily="2" charset="77"/>
                  </a:rPr>
                  <a:t>e</a:t>
                </a:r>
                <a:endParaRPr lang="sv-SE" sz="1200" baseline="-25000" dirty="0">
                  <a:solidFill>
                    <a:schemeClr val="tx2">
                      <a:lumMod val="50000"/>
                    </a:schemeClr>
                  </a:solidFill>
                  <a:latin typeface="Sweden Sans" panose="02000000000000000000" pitchFamily="2" charset="77"/>
                </a:endParaRPr>
              </a:p>
            </c:rich>
          </c:tx>
          <c:layout>
            <c:manualLayout>
              <c:xMode val="edge"/>
              <c:yMode val="edge"/>
              <c:x val="2.1475756491977451E-3"/>
              <c:y val="0.201231197908266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2">
                      <a:lumMod val="50000"/>
                    </a:schemeClr>
                  </a:solidFill>
                  <a:latin typeface="Sweden Sans" panose="02000000000000000000" pitchFamily="2" charset="77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tx2">
                    <a:lumMod val="50000"/>
                  </a:schemeClr>
                </a:solidFill>
                <a:latin typeface="Sweden Sans" panose="02000000000000000000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1108391887"/>
        <c:crosses val="autoZero"/>
        <c:crossBetween val="between"/>
      </c:valAx>
      <c:valAx>
        <c:axId val="662121144"/>
        <c:scaling>
          <c:orientation val="minMax"/>
          <c:max val="5000"/>
        </c:scaling>
        <c:delete val="0"/>
        <c:axPos val="r"/>
        <c:majorGridlines>
          <c:spPr>
            <a:ln>
              <a:solidFill>
                <a:schemeClr val="dk1">
                  <a:lumMod val="35000"/>
                  <a:lumOff val="65000"/>
                  <a:alpha val="32000"/>
                </a:schemeClr>
              </a:solidFill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2">
                        <a:lumMod val="50000"/>
                      </a:schemeClr>
                    </a:solidFill>
                    <a:latin typeface="Sweden Sans" panose="02000000000000000000" pitchFamily="2" charset="77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r>
                  <a:rPr lang="sv-SE" sz="1200" dirty="0">
                    <a:solidFill>
                      <a:schemeClr val="tx2">
                        <a:lumMod val="50000"/>
                      </a:schemeClr>
                    </a:solidFill>
                    <a:latin typeface="Sweden Sans" panose="02000000000000000000" pitchFamily="2" charset="77"/>
                  </a:rPr>
                  <a:t>GDP Billion SEK</a:t>
                </a:r>
              </a:p>
            </c:rich>
          </c:tx>
          <c:layout>
            <c:manualLayout>
              <c:xMode val="edge"/>
              <c:yMode val="edge"/>
              <c:x val="0.97711706589004399"/>
              <c:y val="0.387876329337199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cap="all" baseline="0">
                  <a:solidFill>
                    <a:schemeClr val="tx2">
                      <a:lumMod val="50000"/>
                    </a:schemeClr>
                  </a:solidFill>
                  <a:latin typeface="Sweden Sans" panose="02000000000000000000" pitchFamily="2" charset="77"/>
                  <a:ea typeface="Open Sans" panose="020B0606030504020204" pitchFamily="34" charset="0"/>
                  <a:cs typeface="Open Sans" panose="020B0606030504020204" pitchFamily="34" charset="0"/>
                </a:defRPr>
              </a:pPr>
              <a:endParaRPr lang="en-US"/>
            </a:p>
          </c:txPr>
        </c:title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spc="20" baseline="0">
                <a:solidFill>
                  <a:schemeClr val="tx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662121472"/>
        <c:crosses val="max"/>
        <c:crossBetween val="between"/>
        <c:majorUnit val="1000"/>
      </c:valAx>
      <c:catAx>
        <c:axId val="662121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621211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811BC-60D8-7142-8882-DCFDAE82BE54}" type="datetimeFigureOut">
              <a:rPr lang="sv-SE" smtClean="0"/>
              <a:t>2021-04-16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D010E-9791-3743-AC3B-2AEF7C13549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2797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b.se/hitta-statistik/sverige-i-siffror/samhallets-ekonomi/bnp-i-sverige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D010E-9791-3743-AC3B-2AEF7C13549E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1227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Smart City Sweden is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all the </a:t>
            </a:r>
            <a:r>
              <a:rPr lang="sv-SE" dirty="0" err="1"/>
              <a:t>way</a:t>
            </a:r>
            <a:r>
              <a:rPr lang="sv-SE" dirty="0"/>
              <a:t>.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help</a:t>
            </a:r>
            <a:r>
              <a:rPr lang="sv-SE" dirty="0"/>
              <a:t> to match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experts and </a:t>
            </a:r>
            <a:r>
              <a:rPr lang="sv-SE" dirty="0" err="1"/>
              <a:t>companies</a:t>
            </a:r>
            <a:r>
              <a:rPr lang="sv-SE" dirty="0"/>
              <a:t> in </a:t>
            </a:r>
            <a:r>
              <a:rPr lang="sv-SE" dirty="0" err="1"/>
              <a:t>your</a:t>
            </a:r>
            <a:r>
              <a:rPr lang="sv-SE" dirty="0"/>
              <a:t> area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interest</a:t>
            </a:r>
            <a:r>
              <a:rPr lang="sv-SE" dirty="0"/>
              <a:t>. </a:t>
            </a:r>
            <a:r>
              <a:rPr lang="sv-SE" dirty="0" err="1"/>
              <a:t>After</a:t>
            </a:r>
            <a:r>
              <a:rPr lang="sv-SE" dirty="0"/>
              <a:t> the visit,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help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 on to the </a:t>
            </a:r>
            <a:r>
              <a:rPr lang="sv-SE" dirty="0" err="1"/>
              <a:t>next</a:t>
            </a:r>
            <a:r>
              <a:rPr lang="sv-SE" dirty="0"/>
              <a:t> step, </a:t>
            </a:r>
            <a:r>
              <a:rPr lang="sv-SE" dirty="0" err="1"/>
              <a:t>wether</a:t>
            </a:r>
            <a:r>
              <a:rPr lang="sv-SE" dirty="0"/>
              <a:t> it is a new meeting to </a:t>
            </a:r>
            <a:r>
              <a:rPr lang="sv-SE" dirty="0" err="1"/>
              <a:t>learn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needs</a:t>
            </a:r>
            <a:r>
              <a:rPr lang="sv-SE" dirty="0"/>
              <a:t> or a pre-</a:t>
            </a:r>
            <a:r>
              <a:rPr lang="sv-SE" dirty="0" err="1"/>
              <a:t>study</a:t>
            </a:r>
            <a:r>
              <a:rPr lang="sv-SE" dirty="0"/>
              <a:t> in </a:t>
            </a:r>
            <a:r>
              <a:rPr lang="sv-SE" dirty="0" err="1"/>
              <a:t>your</a:t>
            </a:r>
            <a:r>
              <a:rPr lang="sv-SE" dirty="0"/>
              <a:t> </a:t>
            </a:r>
            <a:r>
              <a:rPr lang="sv-SE" dirty="0" err="1"/>
              <a:t>local</a:t>
            </a:r>
            <a:r>
              <a:rPr lang="sv-SE" dirty="0"/>
              <a:t> </a:t>
            </a:r>
            <a:r>
              <a:rPr lang="sv-SE" dirty="0" err="1"/>
              <a:t>context</a:t>
            </a:r>
            <a:r>
              <a:rPr lang="sv-SE" dirty="0"/>
              <a:t>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D010E-9791-3743-AC3B-2AEF7C13549E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2133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Since</a:t>
            </a:r>
            <a:r>
              <a:rPr lang="sv-SE" sz="9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1990, the Swedish CO2 emissions has </a:t>
            </a:r>
            <a:r>
              <a:rPr lang="sv-SE" sz="9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decreased</a:t>
            </a:r>
            <a:r>
              <a:rPr lang="sv-SE" sz="9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by 27 % (2018). A </a:t>
            </a:r>
            <a:r>
              <a:rPr lang="sv-SE" sz="9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big</a:t>
            </a:r>
            <a:r>
              <a:rPr lang="sv-SE" sz="9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 </a:t>
            </a:r>
            <a:r>
              <a:rPr lang="sv-SE" sz="9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</a:t>
            </a:r>
            <a:r>
              <a:rPr lang="sv-SE" sz="9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</a:t>
            </a:r>
            <a:r>
              <a:rPr lang="sv-SE" sz="9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the </a:t>
            </a:r>
            <a:r>
              <a:rPr lang="sv-SE" sz="9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reduction</a:t>
            </a:r>
            <a:r>
              <a:rPr lang="sv-SE" sz="9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from the </a:t>
            </a:r>
            <a:r>
              <a:rPr lang="sv-SE" sz="9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elctrical</a:t>
            </a:r>
            <a:r>
              <a:rPr lang="sv-SE" sz="9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sv-SE" sz="9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heating</a:t>
            </a:r>
            <a:r>
              <a:rPr lang="sv-SE" sz="9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sectors</a:t>
            </a:r>
            <a:r>
              <a:rPr lang="sv-SE" sz="9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sv-SE" sz="9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</a:t>
            </a:r>
            <a:r>
              <a:rPr lang="sv-SE" sz="9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sv-SE" sz="9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now</a:t>
            </a:r>
            <a:r>
              <a:rPr lang="sv-SE" sz="9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9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almost</a:t>
            </a:r>
            <a:r>
              <a:rPr lang="sv-SE" sz="9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fossil-</a:t>
            </a:r>
            <a:r>
              <a:rPr lang="sv-SE" sz="900" dirty="0" err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</a:t>
            </a:r>
            <a:r>
              <a:rPr lang="sv-SE" sz="9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0" marR="0" lvl="0" indent="0" defTabSz="182880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9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dirty="0"/>
              <a:t>The reduction of co2 emissions is still going slow to reach the goals set up, but the reduction has not led to a reduction in GDP. On the contrary, Sweden has increased GDP by 85 % at the same time as CO2 emissions have gone down. </a:t>
            </a:r>
          </a:p>
          <a:p>
            <a:endParaRPr lang="en-GB" dirty="0"/>
          </a:p>
          <a:p>
            <a:r>
              <a:rPr lang="en-GB" dirty="0"/>
              <a:t>Sources: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http://www.naturvardsverket.se/klimatutslapp?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900" dirty="0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https://www.scb.se/hitta-statistik/sverige-i-siffror/samhallets-ekonomi/bnp-i-sverige/</a:t>
            </a:r>
            <a:endParaRPr lang="sv-SE" sz="900" dirty="0">
              <a:solidFill>
                <a:schemeClr val="bg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D010E-9791-3743-AC3B-2AEF7C13549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2997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In the </a:t>
            </a:r>
            <a:r>
              <a:rPr lang="sv-SE" dirty="0" err="1"/>
              <a:t>latest</a:t>
            </a:r>
            <a:r>
              <a:rPr lang="sv-SE" dirty="0"/>
              <a:t> </a:t>
            </a:r>
            <a:r>
              <a:rPr lang="sv-SE" dirty="0" err="1"/>
              <a:t>Sustainable</a:t>
            </a:r>
            <a:r>
              <a:rPr lang="sv-SE" dirty="0"/>
              <a:t> </a:t>
            </a:r>
            <a:r>
              <a:rPr lang="sv-SE" dirty="0" err="1"/>
              <a:t>Development</a:t>
            </a:r>
            <a:r>
              <a:rPr lang="sv-SE" dirty="0"/>
              <a:t> </a:t>
            </a:r>
            <a:r>
              <a:rPr lang="sv-SE" dirty="0" err="1"/>
              <a:t>Report</a:t>
            </a:r>
            <a:r>
              <a:rPr lang="sv-SE" dirty="0"/>
              <a:t>, Sweden </a:t>
            </a:r>
            <a:r>
              <a:rPr lang="sv-SE" dirty="0" err="1"/>
              <a:t>was</a:t>
            </a:r>
            <a:r>
              <a:rPr lang="sv-SE" dirty="0"/>
              <a:t> </a:t>
            </a:r>
            <a:r>
              <a:rPr lang="sv-SE" dirty="0" err="1"/>
              <a:t>ranked</a:t>
            </a:r>
            <a:r>
              <a:rPr lang="sv-SE" dirty="0"/>
              <a:t> nr 1 in </a:t>
            </a:r>
            <a:r>
              <a:rPr lang="sv-SE" dirty="0" err="1"/>
              <a:t>reaching</a:t>
            </a:r>
            <a:r>
              <a:rPr lang="sv-SE" dirty="0"/>
              <a:t> the Global </a:t>
            </a:r>
            <a:r>
              <a:rPr lang="sv-SE" dirty="0" err="1"/>
              <a:t>Goals</a:t>
            </a:r>
            <a:r>
              <a:rPr lang="sv-SE" dirty="0"/>
              <a:t> </a:t>
            </a:r>
            <a:r>
              <a:rPr lang="sv-SE" dirty="0" err="1"/>
              <a:t>out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162 </a:t>
            </a:r>
            <a:r>
              <a:rPr lang="sv-SE" dirty="0" err="1"/>
              <a:t>countries</a:t>
            </a:r>
            <a:r>
              <a:rPr lang="sv-SE" dirty="0"/>
              <a:t>. Sweden </a:t>
            </a:r>
            <a:r>
              <a:rPr lang="sv-SE" dirty="0" err="1"/>
              <a:t>ranked</a:t>
            </a:r>
            <a:r>
              <a:rPr lang="sv-SE" dirty="0"/>
              <a:t> </a:t>
            </a:r>
            <a:r>
              <a:rPr lang="sv-SE" dirty="0" err="1"/>
              <a:t>high</a:t>
            </a:r>
            <a:r>
              <a:rPr lang="sv-SE" dirty="0"/>
              <a:t> in </a:t>
            </a:r>
            <a:r>
              <a:rPr lang="sv-SE" dirty="0" err="1"/>
              <a:t>goals</a:t>
            </a:r>
            <a:r>
              <a:rPr lang="sv-SE" dirty="0"/>
              <a:t> </a:t>
            </a:r>
            <a:r>
              <a:rPr lang="sv-SE" dirty="0" err="1"/>
              <a:t>such</a:t>
            </a:r>
            <a:r>
              <a:rPr lang="sv-SE" dirty="0"/>
              <a:t> as </a:t>
            </a:r>
            <a:r>
              <a:rPr lang="sv-SE" dirty="0" err="1"/>
              <a:t>good</a:t>
            </a:r>
            <a:r>
              <a:rPr lang="sv-SE" dirty="0"/>
              <a:t> </a:t>
            </a:r>
            <a:r>
              <a:rPr lang="sv-SE" dirty="0" err="1"/>
              <a:t>health</a:t>
            </a:r>
            <a:r>
              <a:rPr lang="sv-SE" dirty="0"/>
              <a:t> and </a:t>
            </a:r>
            <a:r>
              <a:rPr lang="sv-SE" dirty="0" err="1"/>
              <a:t>well-being</a:t>
            </a:r>
            <a:r>
              <a:rPr lang="sv-SE" dirty="0"/>
              <a:t> (3), gender </a:t>
            </a:r>
            <a:r>
              <a:rPr lang="sv-SE" dirty="0" err="1"/>
              <a:t>equality</a:t>
            </a:r>
            <a:r>
              <a:rPr lang="sv-SE" dirty="0"/>
              <a:t> (5) and </a:t>
            </a:r>
            <a:r>
              <a:rPr lang="sv-SE" dirty="0" err="1"/>
              <a:t>affordable</a:t>
            </a:r>
            <a:r>
              <a:rPr lang="sv-SE" dirty="0"/>
              <a:t> and </a:t>
            </a:r>
            <a:r>
              <a:rPr lang="sv-SE" dirty="0" err="1"/>
              <a:t>clean</a:t>
            </a:r>
            <a:r>
              <a:rPr lang="sv-SE" dirty="0"/>
              <a:t> </a:t>
            </a:r>
            <a:r>
              <a:rPr lang="sv-SE" dirty="0" err="1"/>
              <a:t>energy</a:t>
            </a:r>
            <a:r>
              <a:rPr lang="sv-SE" dirty="0"/>
              <a:t> (7), </a:t>
            </a:r>
            <a:r>
              <a:rPr lang="sv-SE" dirty="0" err="1"/>
              <a:t>but</a:t>
            </a:r>
            <a:r>
              <a:rPr lang="sv-SE" dirty="0"/>
              <a:t> still face </a:t>
            </a:r>
            <a:r>
              <a:rPr lang="sv-SE" dirty="0" err="1"/>
              <a:t>challenges</a:t>
            </a:r>
            <a:r>
              <a:rPr lang="sv-SE" dirty="0"/>
              <a:t> </a:t>
            </a:r>
            <a:r>
              <a:rPr lang="sv-SE" dirty="0" err="1"/>
              <a:t>reaching</a:t>
            </a:r>
            <a:r>
              <a:rPr lang="sv-SE" dirty="0"/>
              <a:t>  </a:t>
            </a:r>
            <a:r>
              <a:rPr lang="sv-SE" dirty="0" err="1"/>
              <a:t>goals</a:t>
            </a:r>
            <a:r>
              <a:rPr lang="sv-SE" dirty="0"/>
              <a:t> </a:t>
            </a:r>
            <a:r>
              <a:rPr lang="sv-SE" dirty="0" err="1"/>
              <a:t>such</a:t>
            </a:r>
            <a:r>
              <a:rPr lang="sv-SE" dirty="0"/>
              <a:t> as </a:t>
            </a:r>
            <a:r>
              <a:rPr lang="sv-SE" dirty="0" err="1"/>
              <a:t>Sustainable</a:t>
            </a:r>
            <a:r>
              <a:rPr lang="sv-SE" dirty="0"/>
              <a:t> </a:t>
            </a:r>
            <a:r>
              <a:rPr lang="sv-SE" dirty="0" err="1"/>
              <a:t>consumption</a:t>
            </a:r>
            <a:r>
              <a:rPr lang="sv-SE" dirty="0"/>
              <a:t> (12) and </a:t>
            </a:r>
            <a:r>
              <a:rPr lang="sv-SE" dirty="0" err="1"/>
              <a:t>life</a:t>
            </a:r>
            <a:r>
              <a:rPr lang="sv-SE" dirty="0"/>
              <a:t> </a:t>
            </a:r>
            <a:r>
              <a:rPr lang="sv-SE" dirty="0" err="1"/>
              <a:t>below</a:t>
            </a:r>
            <a:r>
              <a:rPr lang="sv-SE" dirty="0"/>
              <a:t> </a:t>
            </a:r>
            <a:r>
              <a:rPr lang="sv-SE" dirty="0" err="1"/>
              <a:t>water</a:t>
            </a:r>
            <a:r>
              <a:rPr lang="sv-SE" dirty="0"/>
              <a:t> (14).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D010E-9791-3743-AC3B-2AEF7C13549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5665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D010E-9791-3743-AC3B-2AEF7C13549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80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Times New Roman"/>
              </a:rPr>
              <a:t>Sweden is well-known for our many innovations – both products and business ideas 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Times New Roman"/>
              </a:rPr>
              <a:t>​</a:t>
            </a:r>
          </a:p>
          <a:p>
            <a:pPr rtl="0" fontAlgn="base"/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Times New Roman"/>
            </a:endParaRPr>
          </a:p>
          <a:p>
            <a:pPr marL="0" marR="0" lvl="0" indent="0" defTabSz="18288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Times New Roman"/>
              </a:rPr>
              <a:t>We have a long history of educating our citizens </a:t>
            </a:r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Times New Roman"/>
              </a:rPr>
              <a:t>and involving citizens in the process – one example is waste management, where citizens play a big part in sorting and collecting the waste</a:t>
            </a:r>
            <a:endParaRPr lang="en-US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Times New Roman"/>
            </a:endParaRPr>
          </a:p>
          <a:p>
            <a:pPr rtl="0" fontAlgn="base"/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Times New Roman"/>
              </a:rPr>
              <a:t>​</a:t>
            </a:r>
          </a:p>
          <a:p>
            <a:pPr rtl="0" fontAlgn="base"/>
            <a:r>
              <a:rPr lang="en-GB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Times New Roman"/>
              </a:rPr>
              <a:t>Eco Governance – common holistic goal for city planning </a:t>
            </a:r>
            <a:r>
              <a:rPr lang="en-US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Times New Roman"/>
              </a:rPr>
              <a:t>. </a:t>
            </a:r>
            <a:r>
              <a:rPr lang="en-GB" sz="9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Times New Roman"/>
              </a:rPr>
              <a:t>Sweden has for a long time worked with finding ways to cooperate between the private and the public sector, which has allowed us to establish long-lasting and sustainable system solutions for our cities, with win-win situations for both the tax payers and the companies involved </a:t>
            </a:r>
            <a:r>
              <a:rPr lang="en-US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Times New Roman"/>
              </a:rPr>
              <a:t>​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D010E-9791-3743-AC3B-2AEF7C13549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0656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Times New Roman"/>
              </a:rPr>
              <a:t>Smart City Sweden demonstrates solutions within 5 focus areas: Energy, climate &amp; environment, mobility, digitalisation, urban planning and social sustainability from all around Sweden. 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D010E-9791-3743-AC3B-2AEF7C13549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0469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Smart City Sweden has over 700 </a:t>
            </a:r>
            <a:r>
              <a:rPr lang="sv-SE" dirty="0" err="1"/>
              <a:t>companies</a:t>
            </a:r>
            <a:r>
              <a:rPr lang="sv-SE" dirty="0"/>
              <a:t> in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network</a:t>
            </a:r>
            <a:r>
              <a:rPr lang="sv-SE" dirty="0"/>
              <a:t>, ready to </a:t>
            </a:r>
            <a:r>
              <a:rPr lang="sv-SE" dirty="0" err="1"/>
              <a:t>take</a:t>
            </a:r>
            <a:r>
              <a:rPr lang="sv-SE" dirty="0"/>
              <a:t> </a:t>
            </a:r>
            <a:r>
              <a:rPr lang="sv-SE" dirty="0" err="1"/>
              <a:t>their</a:t>
            </a:r>
            <a:r>
              <a:rPr lang="sv-SE" dirty="0"/>
              <a:t> solutions to international markets. </a:t>
            </a:r>
          </a:p>
          <a:p>
            <a:endParaRPr lang="sv-SE" dirty="0"/>
          </a:p>
          <a:p>
            <a:r>
              <a:rPr lang="sv-SE" dirty="0"/>
              <a:t>Over 120 best </a:t>
            </a:r>
            <a:r>
              <a:rPr lang="sv-SE" dirty="0" err="1"/>
              <a:t>practices</a:t>
            </a:r>
            <a:r>
              <a:rPr lang="sv-SE" dirty="0"/>
              <a:t> </a:t>
            </a:r>
            <a:r>
              <a:rPr lang="sv-SE" dirty="0" err="1"/>
              <a:t>work</a:t>
            </a:r>
            <a:r>
              <a:rPr lang="sv-SE" dirty="0"/>
              <a:t> as inspiration and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visited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/>
              <a:t>6 </a:t>
            </a:r>
            <a:r>
              <a:rPr lang="sv-SE" dirty="0" err="1"/>
              <a:t>offices</a:t>
            </a:r>
            <a:r>
              <a:rPr lang="sv-SE" dirty="0"/>
              <a:t> all over Sweden </a:t>
            </a:r>
            <a:r>
              <a:rPr lang="sv-SE" dirty="0" err="1"/>
              <a:t>welcome</a:t>
            </a:r>
            <a:r>
              <a:rPr lang="sv-SE" dirty="0"/>
              <a:t> delegations, </a:t>
            </a:r>
            <a:r>
              <a:rPr lang="sv-SE" dirty="0" err="1"/>
              <a:t>physically</a:t>
            </a:r>
            <a:r>
              <a:rPr lang="sv-SE" dirty="0"/>
              <a:t> as </a:t>
            </a:r>
            <a:r>
              <a:rPr lang="sv-SE" dirty="0" err="1"/>
              <a:t>well</a:t>
            </a:r>
            <a:r>
              <a:rPr lang="sv-SE" dirty="0"/>
              <a:t> as </a:t>
            </a:r>
            <a:r>
              <a:rPr lang="sv-SE" dirty="0" err="1"/>
              <a:t>digitally</a:t>
            </a:r>
            <a:r>
              <a:rPr lang="sv-SE" dirty="0"/>
              <a:t>. </a:t>
            </a:r>
          </a:p>
          <a:p>
            <a:endParaRPr lang="sv-SE" dirty="0"/>
          </a:p>
          <a:p>
            <a:r>
              <a:rPr lang="sv-SE" dirty="0"/>
              <a:t>8 </a:t>
            </a:r>
            <a:r>
              <a:rPr lang="sv-SE" dirty="0" err="1"/>
              <a:t>goverment</a:t>
            </a:r>
            <a:r>
              <a:rPr lang="sv-SE" dirty="0"/>
              <a:t> </a:t>
            </a:r>
            <a:r>
              <a:rPr lang="sv-SE" dirty="0" err="1"/>
              <a:t>agencies</a:t>
            </a:r>
            <a:r>
              <a:rPr lang="sv-SE" dirty="0"/>
              <a:t> support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expertise</a:t>
            </a:r>
            <a:r>
              <a:rPr lang="sv-SE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D010E-9791-3743-AC3B-2AEF7C13549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1684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Smart City Sweden </a:t>
            </a:r>
            <a:r>
              <a:rPr lang="sv-SE" dirty="0" err="1"/>
              <a:t>consists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 </a:t>
            </a:r>
            <a:r>
              <a:rPr lang="sv-SE" dirty="0" err="1"/>
              <a:t>wide</a:t>
            </a:r>
            <a:r>
              <a:rPr lang="sv-SE" dirty="0"/>
              <a:t> </a:t>
            </a:r>
            <a:r>
              <a:rPr lang="sv-SE" dirty="0" err="1"/>
              <a:t>range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actors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provide</a:t>
            </a:r>
            <a:r>
              <a:rPr lang="sv-SE" dirty="0"/>
              <a:t>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expertise</a:t>
            </a:r>
            <a:r>
              <a:rPr lang="sv-SE" dirty="0"/>
              <a:t> and regional </a:t>
            </a:r>
            <a:r>
              <a:rPr lang="sv-SE" dirty="0" err="1"/>
              <a:t>knowledge</a:t>
            </a:r>
            <a:r>
              <a:rPr lang="sv-SE" dirty="0"/>
              <a:t> in different </a:t>
            </a:r>
            <a:r>
              <a:rPr lang="sv-SE" dirty="0" err="1"/>
              <a:t>fields</a:t>
            </a:r>
            <a:r>
              <a:rPr lang="sv-SE" dirty="0"/>
              <a:t>. The </a:t>
            </a:r>
            <a:r>
              <a:rPr lang="sv-SE" dirty="0" err="1"/>
              <a:t>project</a:t>
            </a:r>
            <a:r>
              <a:rPr lang="sv-SE" dirty="0"/>
              <a:t> is </a:t>
            </a:r>
            <a:r>
              <a:rPr lang="sv-SE" dirty="0" err="1"/>
              <a:t>coordinated</a:t>
            </a:r>
            <a:r>
              <a:rPr lang="sv-SE" dirty="0"/>
              <a:t> by the Swedish Energy Agency and is </a:t>
            </a:r>
            <a:r>
              <a:rPr lang="sv-SE" dirty="0" err="1"/>
              <a:t>managed</a:t>
            </a:r>
            <a:r>
              <a:rPr lang="sv-SE" dirty="0"/>
              <a:t> by IVL Swedish </a:t>
            </a:r>
            <a:r>
              <a:rPr lang="sv-SE" dirty="0" err="1"/>
              <a:t>Environmental</a:t>
            </a:r>
            <a:r>
              <a:rPr lang="sv-SE" dirty="0"/>
              <a:t> Research </a:t>
            </a:r>
            <a:r>
              <a:rPr lang="sv-SE" dirty="0" err="1"/>
              <a:t>Institute</a:t>
            </a:r>
            <a:r>
              <a:rPr lang="sv-SE" dirty="0"/>
              <a:t>. </a:t>
            </a:r>
          </a:p>
          <a:p>
            <a:endParaRPr lang="sv-SE" dirty="0"/>
          </a:p>
          <a:p>
            <a:r>
              <a:rPr lang="sv-SE" dirty="0"/>
              <a:t>The </a:t>
            </a:r>
            <a:r>
              <a:rPr lang="sv-SE" dirty="0" err="1"/>
              <a:t>head</a:t>
            </a:r>
            <a:r>
              <a:rPr lang="sv-SE" dirty="0"/>
              <a:t> office and regional </a:t>
            </a:r>
            <a:r>
              <a:rPr lang="sv-SE" dirty="0" err="1"/>
              <a:t>officies</a:t>
            </a:r>
            <a:r>
              <a:rPr lang="sv-SE" dirty="0"/>
              <a:t> </a:t>
            </a:r>
            <a:r>
              <a:rPr lang="sv-SE" dirty="0" err="1"/>
              <a:t>welcome</a:t>
            </a:r>
            <a:r>
              <a:rPr lang="sv-SE" dirty="0"/>
              <a:t> delegations from all over the </a:t>
            </a:r>
            <a:r>
              <a:rPr lang="sv-SE" dirty="0" err="1"/>
              <a:t>world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interested</a:t>
            </a:r>
            <a:r>
              <a:rPr lang="sv-SE" dirty="0"/>
              <a:t> in </a:t>
            </a:r>
            <a:r>
              <a:rPr lang="sv-SE" dirty="0" err="1"/>
              <a:t>learning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Swedish solutions and </a:t>
            </a:r>
            <a:r>
              <a:rPr lang="sv-SE" dirty="0" err="1"/>
              <a:t>implementing</a:t>
            </a:r>
            <a:r>
              <a:rPr lang="sv-SE" dirty="0"/>
              <a:t> </a:t>
            </a:r>
            <a:r>
              <a:rPr lang="sv-SE" dirty="0" err="1"/>
              <a:t>them</a:t>
            </a:r>
            <a:r>
              <a:rPr lang="sv-SE" dirty="0"/>
              <a:t> in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local</a:t>
            </a:r>
            <a:r>
              <a:rPr lang="sv-SE" dirty="0"/>
              <a:t> </a:t>
            </a:r>
            <a:r>
              <a:rPr lang="sv-SE" dirty="0" err="1"/>
              <a:t>context</a:t>
            </a:r>
            <a:r>
              <a:rPr lang="sv-SE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D010E-9791-3743-AC3B-2AEF7C13549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450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… and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see</a:t>
            </a:r>
            <a:r>
              <a:rPr lang="sv-SE" dirty="0"/>
              <a:t> the </a:t>
            </a:r>
            <a:r>
              <a:rPr lang="sv-SE" dirty="0" err="1"/>
              <a:t>locations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offices</a:t>
            </a:r>
            <a:r>
              <a:rPr lang="sv-SE" dirty="0"/>
              <a:t> on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picture</a:t>
            </a:r>
            <a:r>
              <a:rPr lang="sv-SE" dirty="0"/>
              <a:t>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9D010E-9791-3743-AC3B-2AEF7C13549E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136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ätvinklig triangel 9">
            <a:extLst>
              <a:ext uri="{FF2B5EF4-FFF2-40B4-BE49-F238E27FC236}">
                <a16:creationId xmlns:a16="http://schemas.microsoft.com/office/drawing/2014/main" id="{68FDE7BC-1BB1-864F-BF96-277AF8379D1D}"/>
              </a:ext>
            </a:extLst>
          </p:cNvPr>
          <p:cNvSpPr/>
          <p:nvPr userDrawn="1"/>
        </p:nvSpPr>
        <p:spPr>
          <a:xfrm rot="10800000" flipH="1">
            <a:off x="0" y="0"/>
            <a:ext cx="4057650" cy="316230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4800" tIns="304800" rIns="304800" bIns="304800" numCol="1" spcCol="38100" rtlCol="0" anchor="t">
            <a:normAutofit/>
          </a:bodyPr>
          <a:lstStyle/>
          <a:p>
            <a:pPr marL="0" marR="0" indent="0" algn="l" defTabSz="13716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v-SE" sz="165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weden Sans" panose="02000000000000000000" pitchFamily="2" charset="77"/>
              <a:ea typeface="Sweden Sans"/>
              <a:cs typeface="Sweden Sans"/>
              <a:sym typeface="Sweden Sans"/>
            </a:endParaRPr>
          </a:p>
        </p:txBody>
      </p:sp>
      <p:sp>
        <p:nvSpPr>
          <p:cNvPr id="28" name="Frihandsfigur 27">
            <a:extLst>
              <a:ext uri="{FF2B5EF4-FFF2-40B4-BE49-F238E27FC236}">
                <a16:creationId xmlns:a16="http://schemas.microsoft.com/office/drawing/2014/main" id="{64A20FED-8D49-894B-A881-E84E72FF25A1}"/>
              </a:ext>
            </a:extLst>
          </p:cNvPr>
          <p:cNvSpPr/>
          <p:nvPr userDrawn="1"/>
        </p:nvSpPr>
        <p:spPr>
          <a:xfrm>
            <a:off x="-27296" y="-40943"/>
            <a:ext cx="9184944" cy="5227092"/>
          </a:xfrm>
          <a:custGeom>
            <a:avLst/>
            <a:gdLst>
              <a:gd name="connsiteX0" fmla="*/ 27296 w 9184944"/>
              <a:gd name="connsiteY0" fmla="*/ 1637731 h 5227092"/>
              <a:gd name="connsiteX1" fmla="*/ 2074460 w 9184944"/>
              <a:gd name="connsiteY1" fmla="*/ 27295 h 5227092"/>
              <a:gd name="connsiteX2" fmla="*/ 9184944 w 9184944"/>
              <a:gd name="connsiteY2" fmla="*/ 0 h 5227092"/>
              <a:gd name="connsiteX3" fmla="*/ 9171296 w 9184944"/>
              <a:gd name="connsiteY3" fmla="*/ 3616656 h 5227092"/>
              <a:gd name="connsiteX4" fmla="*/ 7137780 w 9184944"/>
              <a:gd name="connsiteY4" fmla="*/ 5227092 h 5227092"/>
              <a:gd name="connsiteX5" fmla="*/ 0 w 9184944"/>
              <a:gd name="connsiteY5" fmla="*/ 5186149 h 5227092"/>
              <a:gd name="connsiteX6" fmla="*/ 27296 w 9184944"/>
              <a:gd name="connsiteY6" fmla="*/ 1637731 h 522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84944" h="5227092">
                <a:moveTo>
                  <a:pt x="27296" y="1637731"/>
                </a:moveTo>
                <a:lnTo>
                  <a:pt x="2074460" y="27295"/>
                </a:lnTo>
                <a:lnTo>
                  <a:pt x="9184944" y="0"/>
                </a:lnTo>
                <a:cubicBezTo>
                  <a:pt x="9180395" y="1205552"/>
                  <a:pt x="9175845" y="2411104"/>
                  <a:pt x="9171296" y="3616656"/>
                </a:cubicBezTo>
                <a:lnTo>
                  <a:pt x="7137780" y="5227092"/>
                </a:lnTo>
                <a:lnTo>
                  <a:pt x="0" y="5186149"/>
                </a:lnTo>
                <a:cubicBezTo>
                  <a:pt x="4549" y="4016991"/>
                  <a:pt x="9099" y="2847832"/>
                  <a:pt x="27296" y="1637731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DE1233B-202E-8649-8244-73AB54084C6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5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Sweden Sans" panose="02000000000000000000" pitchFamily="2" charset="77"/>
            </a:endParaRPr>
          </a:p>
        </p:txBody>
      </p:sp>
      <p:sp>
        <p:nvSpPr>
          <p:cNvPr id="6" name="Rätvinklig triangel 5">
            <a:extLst>
              <a:ext uri="{FF2B5EF4-FFF2-40B4-BE49-F238E27FC236}">
                <a16:creationId xmlns:a16="http://schemas.microsoft.com/office/drawing/2014/main" id="{0535CC23-0771-B74A-8595-C58E2E47CED4}"/>
              </a:ext>
            </a:extLst>
          </p:cNvPr>
          <p:cNvSpPr/>
          <p:nvPr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chemeClr val="bg1">
                  <a:lumMod val="85000"/>
                </a:schemeClr>
              </a:solidFill>
              <a:latin typeface="Sweden Sans" panose="02000000000000000000" pitchFamily="2" charset="77"/>
            </a:endParaRP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6CB07C71-E8D9-184F-BA45-B4E0A6C7DA61}"/>
              </a:ext>
            </a:extLst>
          </p:cNvPr>
          <p:cNvGrpSpPr/>
          <p:nvPr userDrawn="1"/>
        </p:nvGrpSpPr>
        <p:grpSpPr>
          <a:xfrm>
            <a:off x="0" y="0"/>
            <a:ext cx="2028825" cy="1581150"/>
            <a:chOff x="0" y="0"/>
            <a:chExt cx="2028825" cy="1581150"/>
          </a:xfrm>
        </p:grpSpPr>
        <p:sp>
          <p:nvSpPr>
            <p:cNvPr id="9" name="Rätvinklig triangel 8">
              <a:extLst>
                <a:ext uri="{FF2B5EF4-FFF2-40B4-BE49-F238E27FC236}">
                  <a16:creationId xmlns:a16="http://schemas.microsoft.com/office/drawing/2014/main" id="{289D0792-3767-7040-ABC6-D0C22729DDF3}"/>
                </a:ext>
              </a:extLst>
            </p:cNvPr>
            <p:cNvSpPr/>
            <p:nvPr/>
          </p:nvSpPr>
          <p:spPr>
            <a:xfrm rot="10800000" flipH="1">
              <a:off x="0" y="0"/>
              <a:ext cx="2028825" cy="1581150"/>
            </a:xfrm>
            <a:prstGeom prst="rtTriangle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chemeClr val="bg1">
                    <a:lumMod val="85000"/>
                  </a:schemeClr>
                </a:solidFill>
                <a:latin typeface="Sweden Sans" panose="02000000000000000000" pitchFamily="2" charset="77"/>
              </a:endParaRPr>
            </a:p>
          </p:txBody>
        </p:sp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D6488436-E99A-BF48-AF84-772C5F0D6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025" y="228600"/>
              <a:ext cx="884045" cy="39516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B278113-065C-5842-BB82-31AF03F985BC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4589649" y="-1"/>
            <a:ext cx="4554351" cy="5143501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7" name="Rätvinklig triangel 6">
            <a:extLst>
              <a:ext uri="{FF2B5EF4-FFF2-40B4-BE49-F238E27FC236}">
                <a16:creationId xmlns:a16="http://schemas.microsoft.com/office/drawing/2014/main" id="{91D1696E-102C-B644-A24C-B32A40F8571E}"/>
              </a:ext>
            </a:extLst>
          </p:cNvPr>
          <p:cNvSpPr/>
          <p:nvPr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chemeClr val="accent4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rgbClr val="000000"/>
              </a:solidFill>
              <a:latin typeface="Sweden Sans" panose="02000000000000000000" pitchFamily="2" charset="77"/>
            </a:endParaRPr>
          </a:p>
        </p:txBody>
      </p:sp>
      <p:sp>
        <p:nvSpPr>
          <p:cNvPr id="13" name="Rätvinklig triangel 12">
            <a:extLst>
              <a:ext uri="{FF2B5EF4-FFF2-40B4-BE49-F238E27FC236}">
                <a16:creationId xmlns:a16="http://schemas.microsoft.com/office/drawing/2014/main" id="{C6C6007A-137C-E44C-B998-4BC53AD98AAF}"/>
              </a:ext>
            </a:extLst>
          </p:cNvPr>
          <p:cNvSpPr/>
          <p:nvPr userDrawn="1"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rgbClr val="FECB00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rgbClr val="000000"/>
              </a:solidFill>
              <a:latin typeface="Sweden Sans" panose="02000000000000000000" pitchFamily="2" charset="77"/>
            </a:endParaRPr>
          </a:p>
        </p:txBody>
      </p:sp>
      <p:sp>
        <p:nvSpPr>
          <p:cNvPr id="14" name="Platshållare för rubrik 1">
            <a:extLst>
              <a:ext uri="{FF2B5EF4-FFF2-40B4-BE49-F238E27FC236}">
                <a16:creationId xmlns:a16="http://schemas.microsoft.com/office/drawing/2014/main" id="{4FDD357D-5041-4649-94DD-51EFA500A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7919" y="1386262"/>
            <a:ext cx="3465661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/>
            </a:lvl1pPr>
          </a:lstStyle>
          <a:p>
            <a:r>
              <a:rPr lang="sv-SE" dirty="0"/>
              <a:t>Klicka här för att ändra </a:t>
            </a:r>
            <a:br>
              <a:rPr lang="sv-SE" dirty="0"/>
            </a:br>
            <a:r>
              <a:rPr lang="sv-SE" dirty="0"/>
              <a:t>mall för rubrikformat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71219601-74EF-F54B-80C3-387316FF5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730" y="2590801"/>
            <a:ext cx="3236258" cy="2196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1665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ätvinklig triangel 3">
            <a:extLst>
              <a:ext uri="{FF2B5EF4-FFF2-40B4-BE49-F238E27FC236}">
                <a16:creationId xmlns:a16="http://schemas.microsoft.com/office/drawing/2014/main" id="{05CDBC00-EE1B-AB4D-8508-5487420BAC94}"/>
              </a:ext>
            </a:extLst>
          </p:cNvPr>
          <p:cNvSpPr/>
          <p:nvPr userDrawn="1"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rgbClr val="000000"/>
              </a:solidFill>
              <a:latin typeface="Sweden Sans" panose="02000000000000000000" pitchFamily="2" charset="77"/>
            </a:endParaRPr>
          </a:p>
        </p:txBody>
      </p:sp>
      <p:sp>
        <p:nvSpPr>
          <p:cNvPr id="5" name="Rätvinklig triangel 4">
            <a:extLst>
              <a:ext uri="{FF2B5EF4-FFF2-40B4-BE49-F238E27FC236}">
                <a16:creationId xmlns:a16="http://schemas.microsoft.com/office/drawing/2014/main" id="{6DE63766-FE6E-5A4A-9619-98E6E32D1D3C}"/>
              </a:ext>
            </a:extLst>
          </p:cNvPr>
          <p:cNvSpPr/>
          <p:nvPr userDrawn="1"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chemeClr val="bg1">
                  <a:lumMod val="85000"/>
                </a:schemeClr>
              </a:solidFill>
              <a:latin typeface="Sweden Sans" panose="02000000000000000000" pitchFamily="2" charset="77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5A9033A-89CD-484B-9324-12FC13F361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228600"/>
            <a:ext cx="884045" cy="3951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BE1526D5-A47A-7547-965E-24761101AC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1"/>
          </a:xfrm>
          <a:solidFill>
            <a:schemeClr val="bg2"/>
          </a:solidFill>
        </p:spPr>
        <p:txBody>
          <a:bodyPr/>
          <a:lstStyle>
            <a:lvl1pPr algn="just"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8" name="Rätvinklig triangel 7">
            <a:extLst>
              <a:ext uri="{FF2B5EF4-FFF2-40B4-BE49-F238E27FC236}">
                <a16:creationId xmlns:a16="http://schemas.microsoft.com/office/drawing/2014/main" id="{A469B586-C52B-1543-A47E-0F4E2F7ADD14}"/>
              </a:ext>
            </a:extLst>
          </p:cNvPr>
          <p:cNvSpPr/>
          <p:nvPr userDrawn="1"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rgbClr val="000000"/>
              </a:solidFill>
              <a:latin typeface="Sweden Sans" panose="02000000000000000000" pitchFamily="2" charset="77"/>
            </a:endParaRPr>
          </a:p>
        </p:txBody>
      </p:sp>
      <p:sp>
        <p:nvSpPr>
          <p:cNvPr id="9" name="Rätvinklig triangel 8">
            <a:extLst>
              <a:ext uri="{FF2B5EF4-FFF2-40B4-BE49-F238E27FC236}">
                <a16:creationId xmlns:a16="http://schemas.microsoft.com/office/drawing/2014/main" id="{EE57E204-E70B-2844-98BB-97EF6D219F88}"/>
              </a:ext>
            </a:extLst>
          </p:cNvPr>
          <p:cNvSpPr/>
          <p:nvPr userDrawn="1"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chemeClr val="bg1">
                  <a:lumMod val="85000"/>
                </a:schemeClr>
              </a:solidFill>
              <a:latin typeface="Sweden Sans" panose="02000000000000000000" pitchFamily="2" charset="77"/>
            </a:endParaRP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0F3A9CE5-127E-7648-B246-82BE6A8D12CB}"/>
              </a:ext>
            </a:extLst>
          </p:cNvPr>
          <p:cNvGrpSpPr/>
          <p:nvPr userDrawn="1"/>
        </p:nvGrpSpPr>
        <p:grpSpPr>
          <a:xfrm>
            <a:off x="0" y="0"/>
            <a:ext cx="2028825" cy="1581150"/>
            <a:chOff x="0" y="0"/>
            <a:chExt cx="2028825" cy="1581150"/>
          </a:xfrm>
        </p:grpSpPr>
        <p:sp>
          <p:nvSpPr>
            <p:cNvPr id="11" name="Rätvinklig triangel 10">
              <a:extLst>
                <a:ext uri="{FF2B5EF4-FFF2-40B4-BE49-F238E27FC236}">
                  <a16:creationId xmlns:a16="http://schemas.microsoft.com/office/drawing/2014/main" id="{512EDBBF-24D2-B04B-B202-79C57EF4936D}"/>
                </a:ext>
              </a:extLst>
            </p:cNvPr>
            <p:cNvSpPr/>
            <p:nvPr/>
          </p:nvSpPr>
          <p:spPr>
            <a:xfrm rot="10800000" flipH="1">
              <a:off x="0" y="0"/>
              <a:ext cx="2028825" cy="1581150"/>
            </a:xfrm>
            <a:prstGeom prst="rtTriangle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chemeClr val="bg1">
                    <a:lumMod val="85000"/>
                  </a:schemeClr>
                </a:solidFill>
                <a:latin typeface="Sweden Sans" panose="02000000000000000000" pitchFamily="2" charset="77"/>
              </a:endParaRPr>
            </a:p>
          </p:txBody>
        </p:sp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65790410-F82E-9943-903A-E4A1C7B41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025" y="228600"/>
              <a:ext cx="884045" cy="395168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81963181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ihandsfigur 27">
            <a:extLst>
              <a:ext uri="{FF2B5EF4-FFF2-40B4-BE49-F238E27FC236}">
                <a16:creationId xmlns:a16="http://schemas.microsoft.com/office/drawing/2014/main" id="{64A20FED-8D49-894B-A881-E84E72FF25A1}"/>
              </a:ext>
            </a:extLst>
          </p:cNvPr>
          <p:cNvSpPr/>
          <p:nvPr userDrawn="1"/>
        </p:nvSpPr>
        <p:spPr>
          <a:xfrm>
            <a:off x="-27296" y="-40943"/>
            <a:ext cx="9184944" cy="5227092"/>
          </a:xfrm>
          <a:custGeom>
            <a:avLst/>
            <a:gdLst>
              <a:gd name="connsiteX0" fmla="*/ 27296 w 9184944"/>
              <a:gd name="connsiteY0" fmla="*/ 1637731 h 5227092"/>
              <a:gd name="connsiteX1" fmla="*/ 2074460 w 9184944"/>
              <a:gd name="connsiteY1" fmla="*/ 27295 h 5227092"/>
              <a:gd name="connsiteX2" fmla="*/ 9184944 w 9184944"/>
              <a:gd name="connsiteY2" fmla="*/ 0 h 5227092"/>
              <a:gd name="connsiteX3" fmla="*/ 9171296 w 9184944"/>
              <a:gd name="connsiteY3" fmla="*/ 3616656 h 5227092"/>
              <a:gd name="connsiteX4" fmla="*/ 7137780 w 9184944"/>
              <a:gd name="connsiteY4" fmla="*/ 5227092 h 5227092"/>
              <a:gd name="connsiteX5" fmla="*/ 0 w 9184944"/>
              <a:gd name="connsiteY5" fmla="*/ 5186149 h 5227092"/>
              <a:gd name="connsiteX6" fmla="*/ 27296 w 9184944"/>
              <a:gd name="connsiteY6" fmla="*/ 1637731 h 522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84944" h="5227092">
                <a:moveTo>
                  <a:pt x="27296" y="1637731"/>
                </a:moveTo>
                <a:lnTo>
                  <a:pt x="2074460" y="27295"/>
                </a:lnTo>
                <a:lnTo>
                  <a:pt x="9184944" y="0"/>
                </a:lnTo>
                <a:cubicBezTo>
                  <a:pt x="9180395" y="1205552"/>
                  <a:pt x="9175845" y="2411104"/>
                  <a:pt x="9171296" y="3616656"/>
                </a:cubicBezTo>
                <a:lnTo>
                  <a:pt x="7137780" y="5227092"/>
                </a:lnTo>
                <a:lnTo>
                  <a:pt x="0" y="5186149"/>
                </a:lnTo>
                <a:cubicBezTo>
                  <a:pt x="4549" y="4016991"/>
                  <a:pt x="9099" y="2847832"/>
                  <a:pt x="27296" y="1637731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ätvinklig triangel 5">
            <a:extLst>
              <a:ext uri="{FF2B5EF4-FFF2-40B4-BE49-F238E27FC236}">
                <a16:creationId xmlns:a16="http://schemas.microsoft.com/office/drawing/2014/main" id="{0535CC23-0771-B74A-8595-C58E2E47CED4}"/>
              </a:ext>
            </a:extLst>
          </p:cNvPr>
          <p:cNvSpPr/>
          <p:nvPr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chemeClr val="bg1">
                  <a:lumMod val="85000"/>
                </a:schemeClr>
              </a:solidFill>
              <a:latin typeface="Sweden Sans" panose="02000000000000000000" pitchFamily="2" charset="77"/>
            </a:endParaRP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6CB07C71-E8D9-184F-BA45-B4E0A6C7DA61}"/>
              </a:ext>
            </a:extLst>
          </p:cNvPr>
          <p:cNvGrpSpPr/>
          <p:nvPr userDrawn="1"/>
        </p:nvGrpSpPr>
        <p:grpSpPr>
          <a:xfrm>
            <a:off x="0" y="0"/>
            <a:ext cx="2028825" cy="1581150"/>
            <a:chOff x="0" y="0"/>
            <a:chExt cx="2028825" cy="1581150"/>
          </a:xfrm>
        </p:grpSpPr>
        <p:sp>
          <p:nvSpPr>
            <p:cNvPr id="9" name="Rätvinklig triangel 8">
              <a:extLst>
                <a:ext uri="{FF2B5EF4-FFF2-40B4-BE49-F238E27FC236}">
                  <a16:creationId xmlns:a16="http://schemas.microsoft.com/office/drawing/2014/main" id="{289D0792-3767-7040-ABC6-D0C22729DDF3}"/>
                </a:ext>
              </a:extLst>
            </p:cNvPr>
            <p:cNvSpPr/>
            <p:nvPr/>
          </p:nvSpPr>
          <p:spPr>
            <a:xfrm rot="10800000" flipH="1">
              <a:off x="0" y="0"/>
              <a:ext cx="2028825" cy="1581150"/>
            </a:xfrm>
            <a:prstGeom prst="rtTriangle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chemeClr val="bg1">
                    <a:lumMod val="85000"/>
                  </a:schemeClr>
                </a:solidFill>
                <a:latin typeface="Sweden Sans" panose="02000000000000000000" pitchFamily="2" charset="77"/>
              </a:endParaRPr>
            </a:p>
          </p:txBody>
        </p:sp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D6488436-E99A-BF48-AF84-772C5F0D6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025" y="228600"/>
              <a:ext cx="884045" cy="39516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B278113-065C-5842-BB82-31AF03F985BC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4589649" y="0"/>
            <a:ext cx="4554351" cy="5143500"/>
          </a:xfrm>
        </p:spPr>
        <p:txBody>
          <a:bodyPr/>
          <a:lstStyle/>
          <a:p>
            <a:endParaRPr lang="sv-SE"/>
          </a:p>
        </p:txBody>
      </p:sp>
      <p:sp>
        <p:nvSpPr>
          <p:cNvPr id="7" name="Rätvinklig triangel 6">
            <a:extLst>
              <a:ext uri="{FF2B5EF4-FFF2-40B4-BE49-F238E27FC236}">
                <a16:creationId xmlns:a16="http://schemas.microsoft.com/office/drawing/2014/main" id="{91D1696E-102C-B644-A24C-B32A40F8571E}"/>
              </a:ext>
            </a:extLst>
          </p:cNvPr>
          <p:cNvSpPr/>
          <p:nvPr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chemeClr val="accent4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rgbClr val="000000"/>
              </a:solidFill>
              <a:latin typeface="Sweden Sans" panose="02000000000000000000" pitchFamily="2" charset="77"/>
            </a:endParaRPr>
          </a:p>
        </p:txBody>
      </p:sp>
      <p:sp>
        <p:nvSpPr>
          <p:cNvPr id="13" name="Rätvinklig triangel 12">
            <a:extLst>
              <a:ext uri="{FF2B5EF4-FFF2-40B4-BE49-F238E27FC236}">
                <a16:creationId xmlns:a16="http://schemas.microsoft.com/office/drawing/2014/main" id="{C6C6007A-137C-E44C-B998-4BC53AD98AAF}"/>
              </a:ext>
            </a:extLst>
          </p:cNvPr>
          <p:cNvSpPr/>
          <p:nvPr userDrawn="1"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rgbClr val="000000"/>
              </a:solidFill>
              <a:latin typeface="Sweden Sans" panose="02000000000000000000" pitchFamily="2" charset="77"/>
            </a:endParaRPr>
          </a:p>
        </p:txBody>
      </p:sp>
      <p:sp>
        <p:nvSpPr>
          <p:cNvPr id="10" name="Platshållare för rubrik 1">
            <a:extLst>
              <a:ext uri="{FF2B5EF4-FFF2-40B4-BE49-F238E27FC236}">
                <a16:creationId xmlns:a16="http://schemas.microsoft.com/office/drawing/2014/main" id="{97243FA1-D6DE-D54E-A6E8-BCC4F6542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7919" y="1386262"/>
            <a:ext cx="3465661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Klicka här för att ändra </a:t>
            </a:r>
            <a:br>
              <a:rPr lang="sv-SE" dirty="0"/>
            </a:br>
            <a:r>
              <a:rPr lang="sv-SE" dirty="0"/>
              <a:t>mall för rubrikformat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2F9F7FE2-C4E6-2044-9985-E05BB523F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730" y="2590801"/>
            <a:ext cx="3236258" cy="2196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7997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ätvinklig triangel 4">
            <a:extLst>
              <a:ext uri="{FF2B5EF4-FFF2-40B4-BE49-F238E27FC236}">
                <a16:creationId xmlns:a16="http://schemas.microsoft.com/office/drawing/2014/main" id="{CC72B528-1A77-1B4B-B3F8-1921475A552A}"/>
              </a:ext>
            </a:extLst>
          </p:cNvPr>
          <p:cNvSpPr/>
          <p:nvPr userDrawn="1"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b="0" i="0" dirty="0">
              <a:solidFill>
                <a:schemeClr val="bg1">
                  <a:lumMod val="85000"/>
                </a:schemeClr>
              </a:solidFill>
              <a:latin typeface="Sweden Sans" panose="02000000000000000000" pitchFamily="2" charset="77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5FE0B35-D0B9-F943-8EC6-3706452A5ADA}"/>
              </a:ext>
            </a:extLst>
          </p:cNvPr>
          <p:cNvSpPr txBox="1"/>
          <p:nvPr userDrawn="1"/>
        </p:nvSpPr>
        <p:spPr>
          <a:xfrm>
            <a:off x="9000565" y="37741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68E7881-36ED-0B42-85B1-A26B26CD8181}"/>
              </a:ext>
            </a:extLst>
          </p:cNvPr>
          <p:cNvSpPr txBox="1"/>
          <p:nvPr userDrawn="1"/>
        </p:nvSpPr>
        <p:spPr>
          <a:xfrm>
            <a:off x="8955741" y="37203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771051B-1AD1-B745-8F71-78A95E319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228600"/>
            <a:ext cx="884045" cy="3951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Platshållare för bild 16">
            <a:extLst>
              <a:ext uri="{FF2B5EF4-FFF2-40B4-BE49-F238E27FC236}">
                <a16:creationId xmlns:a16="http://schemas.microsoft.com/office/drawing/2014/main" id="{DC7EE91A-B9DE-1848-814E-D5E6976595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0481" y="1620049"/>
            <a:ext cx="2298806" cy="1983763"/>
          </a:xfrm>
        </p:spPr>
        <p:txBody>
          <a:bodyPr/>
          <a:lstStyle>
            <a:lvl1pPr algn="ctr">
              <a:defRPr sz="1200" b="0" i="0" baseline="0">
                <a:latin typeface="Sweden Sans" panose="02000000000000000000" pitchFamily="2" charset="77"/>
              </a:defRPr>
            </a:lvl1pPr>
          </a:lstStyle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9" name="Platshållare för bild 16">
            <a:extLst>
              <a:ext uri="{FF2B5EF4-FFF2-40B4-BE49-F238E27FC236}">
                <a16:creationId xmlns:a16="http://schemas.microsoft.com/office/drawing/2014/main" id="{B7EE836C-6DD8-8B4D-8958-8BD92EE284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62508" y="1611084"/>
            <a:ext cx="2298806" cy="1983763"/>
          </a:xfrm>
        </p:spPr>
        <p:txBody>
          <a:bodyPr/>
          <a:lstStyle>
            <a:lvl1pPr algn="ctr">
              <a:defRPr sz="1200" b="0" i="0" baseline="0">
                <a:latin typeface="Sweden Sans" panose="02000000000000000000" pitchFamily="2" charset="77"/>
              </a:defRPr>
            </a:lvl1pPr>
          </a:lstStyle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10" name="Platshållare för bild 16">
            <a:extLst>
              <a:ext uri="{FF2B5EF4-FFF2-40B4-BE49-F238E27FC236}">
                <a16:creationId xmlns:a16="http://schemas.microsoft.com/office/drawing/2014/main" id="{318AF95F-51AA-5044-B130-2723DEA642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67395" y="1618768"/>
            <a:ext cx="2298806" cy="1983763"/>
          </a:xfrm>
        </p:spPr>
        <p:txBody>
          <a:bodyPr/>
          <a:lstStyle>
            <a:lvl1pPr algn="ctr">
              <a:defRPr sz="1200" b="0" i="0" baseline="0">
                <a:latin typeface="Sweden Sans" panose="02000000000000000000" pitchFamily="2" charset="77"/>
              </a:defRPr>
            </a:lvl1pPr>
          </a:lstStyle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51DE62DA-592B-BF46-AC90-FCD63A6C90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26884" y="1159009"/>
            <a:ext cx="6131858" cy="2196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b="1">
                <a:solidFill>
                  <a:schemeClr val="accent4"/>
                </a:solidFill>
                <a:latin typeface="Sweden Sans" panose="02000000000000000000" pitchFamily="2" charset="77"/>
              </a:defRPr>
            </a:lvl1pPr>
            <a:lvl2pPr>
              <a:buNone/>
              <a:defRPr b="1"/>
            </a:lvl2pPr>
            <a:lvl3pPr>
              <a:buNone/>
              <a:defRPr b="1"/>
            </a:lvl3pPr>
            <a:lvl4pPr>
              <a:buNone/>
              <a:defRPr b="1"/>
            </a:lvl4pPr>
            <a:lvl5pPr>
              <a:buNone/>
              <a:defRPr b="1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04171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B59AE2-C23F-A540-AA56-931B1C850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212" y="563469"/>
            <a:ext cx="6858000" cy="1790700"/>
          </a:xfrm>
        </p:spPr>
        <p:txBody>
          <a:bodyPr anchor="b"/>
          <a:lstStyle>
            <a:lvl1pPr algn="l"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618A494-3D5F-9640-91EC-E801C8499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9211" y="2666066"/>
            <a:ext cx="6858000" cy="1241425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1631991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ätvinklig triangel 3">
            <a:extLst>
              <a:ext uri="{FF2B5EF4-FFF2-40B4-BE49-F238E27FC236}">
                <a16:creationId xmlns:a16="http://schemas.microsoft.com/office/drawing/2014/main" id="{05CDBC00-EE1B-AB4D-8508-5487420BAC94}"/>
              </a:ext>
            </a:extLst>
          </p:cNvPr>
          <p:cNvSpPr/>
          <p:nvPr userDrawn="1"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rgbClr val="000000"/>
              </a:solidFill>
              <a:latin typeface="Sweden Sans" panose="02000000000000000000" pitchFamily="2" charset="77"/>
            </a:endParaRPr>
          </a:p>
        </p:txBody>
      </p:sp>
      <p:sp>
        <p:nvSpPr>
          <p:cNvPr id="5" name="Rätvinklig triangel 4">
            <a:extLst>
              <a:ext uri="{FF2B5EF4-FFF2-40B4-BE49-F238E27FC236}">
                <a16:creationId xmlns:a16="http://schemas.microsoft.com/office/drawing/2014/main" id="{6DE63766-FE6E-5A4A-9619-98E6E32D1D3C}"/>
              </a:ext>
            </a:extLst>
          </p:cNvPr>
          <p:cNvSpPr/>
          <p:nvPr userDrawn="1"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chemeClr val="bg1">
                  <a:lumMod val="85000"/>
                </a:schemeClr>
              </a:solidFill>
              <a:latin typeface="Sweden Sans" panose="02000000000000000000" pitchFamily="2" charset="77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5A9033A-89CD-484B-9324-12FC13F361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228600"/>
            <a:ext cx="884045" cy="3951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BE1526D5-A47A-7547-965E-24761101AC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1"/>
          </a:xfrm>
          <a:solidFill>
            <a:schemeClr val="bg2"/>
          </a:solidFill>
        </p:spPr>
        <p:txBody>
          <a:bodyPr/>
          <a:lstStyle>
            <a:lvl1pPr algn="just"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8" name="Rätvinklig triangel 7">
            <a:extLst>
              <a:ext uri="{FF2B5EF4-FFF2-40B4-BE49-F238E27FC236}">
                <a16:creationId xmlns:a16="http://schemas.microsoft.com/office/drawing/2014/main" id="{A469B586-C52B-1543-A47E-0F4E2F7ADD14}"/>
              </a:ext>
            </a:extLst>
          </p:cNvPr>
          <p:cNvSpPr/>
          <p:nvPr userDrawn="1"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rgbClr val="000000"/>
              </a:solidFill>
              <a:latin typeface="Sweden Sans" panose="02000000000000000000" pitchFamily="2" charset="77"/>
            </a:endParaRPr>
          </a:p>
        </p:txBody>
      </p:sp>
      <p:sp>
        <p:nvSpPr>
          <p:cNvPr id="9" name="Rätvinklig triangel 8">
            <a:extLst>
              <a:ext uri="{FF2B5EF4-FFF2-40B4-BE49-F238E27FC236}">
                <a16:creationId xmlns:a16="http://schemas.microsoft.com/office/drawing/2014/main" id="{EE57E204-E70B-2844-98BB-97EF6D219F88}"/>
              </a:ext>
            </a:extLst>
          </p:cNvPr>
          <p:cNvSpPr/>
          <p:nvPr userDrawn="1"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chemeClr val="bg1">
                  <a:lumMod val="85000"/>
                </a:schemeClr>
              </a:solidFill>
              <a:latin typeface="Sweden Sans" panose="02000000000000000000" pitchFamily="2" charset="77"/>
            </a:endParaRP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0F3A9CE5-127E-7648-B246-82BE6A8D12CB}"/>
              </a:ext>
            </a:extLst>
          </p:cNvPr>
          <p:cNvGrpSpPr/>
          <p:nvPr userDrawn="1"/>
        </p:nvGrpSpPr>
        <p:grpSpPr>
          <a:xfrm>
            <a:off x="0" y="0"/>
            <a:ext cx="2028825" cy="1581150"/>
            <a:chOff x="0" y="0"/>
            <a:chExt cx="2028825" cy="1581150"/>
          </a:xfrm>
        </p:grpSpPr>
        <p:sp>
          <p:nvSpPr>
            <p:cNvPr id="11" name="Rätvinklig triangel 10">
              <a:extLst>
                <a:ext uri="{FF2B5EF4-FFF2-40B4-BE49-F238E27FC236}">
                  <a16:creationId xmlns:a16="http://schemas.microsoft.com/office/drawing/2014/main" id="{512EDBBF-24D2-B04B-B202-79C57EF4936D}"/>
                </a:ext>
              </a:extLst>
            </p:cNvPr>
            <p:cNvSpPr/>
            <p:nvPr/>
          </p:nvSpPr>
          <p:spPr>
            <a:xfrm rot="10800000" flipH="1">
              <a:off x="0" y="0"/>
              <a:ext cx="2028825" cy="1581150"/>
            </a:xfrm>
            <a:prstGeom prst="rtTriangle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chemeClr val="bg1">
                    <a:lumMod val="85000"/>
                  </a:schemeClr>
                </a:solidFill>
                <a:latin typeface="Sweden Sans" panose="02000000000000000000" pitchFamily="2" charset="77"/>
              </a:endParaRPr>
            </a:p>
          </p:txBody>
        </p:sp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65790410-F82E-9943-903A-E4A1C7B41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025" y="228600"/>
              <a:ext cx="884045" cy="395168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62854317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ogo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2">
            <a:extLst>
              <a:ext uri="{FF2B5EF4-FFF2-40B4-BE49-F238E27FC236}">
                <a16:creationId xmlns:a16="http://schemas.microsoft.com/office/drawing/2014/main" id="{C1DC28E1-86BD-E543-BC1B-70DD3C25CF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1"/>
          </a:xfrm>
          <a:solidFill>
            <a:schemeClr val="bg2"/>
          </a:solidFill>
        </p:spPr>
        <p:txBody>
          <a:bodyPr/>
          <a:lstStyle>
            <a:lvl1pPr algn="just"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Rätvinklig triangel 4">
            <a:extLst>
              <a:ext uri="{FF2B5EF4-FFF2-40B4-BE49-F238E27FC236}">
                <a16:creationId xmlns:a16="http://schemas.microsoft.com/office/drawing/2014/main" id="{E60BC982-74FA-A34A-BE20-718DC9DCDDF1}"/>
              </a:ext>
            </a:extLst>
          </p:cNvPr>
          <p:cNvSpPr/>
          <p:nvPr userDrawn="1"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rgbClr val="FECB00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rgbClr val="000000"/>
              </a:solidFill>
              <a:latin typeface="Sweden Sans" panose="02000000000000000000" pitchFamily="2" charset="77"/>
            </a:endParaRPr>
          </a:p>
        </p:txBody>
      </p:sp>
      <p:sp>
        <p:nvSpPr>
          <p:cNvPr id="9" name="Rätvinklig triangel 8">
            <a:extLst>
              <a:ext uri="{FF2B5EF4-FFF2-40B4-BE49-F238E27FC236}">
                <a16:creationId xmlns:a16="http://schemas.microsoft.com/office/drawing/2014/main" id="{435F301A-D795-FA44-97B7-22C0B9719B26}"/>
              </a:ext>
            </a:extLst>
          </p:cNvPr>
          <p:cNvSpPr/>
          <p:nvPr userDrawn="1"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chemeClr val="bg1">
                  <a:lumMod val="85000"/>
                </a:schemeClr>
              </a:solidFill>
              <a:latin typeface="Sweden Sans" panose="02000000000000000000" pitchFamily="2" charset="77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EFF9043-9D98-8747-A9FF-147B7934BF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228600"/>
            <a:ext cx="884045" cy="3951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ätvinklig triangel 6">
            <a:extLst>
              <a:ext uri="{FF2B5EF4-FFF2-40B4-BE49-F238E27FC236}">
                <a16:creationId xmlns:a16="http://schemas.microsoft.com/office/drawing/2014/main" id="{282512F1-4C1F-8446-B8C6-5CE9001D24AE}"/>
              </a:ext>
            </a:extLst>
          </p:cNvPr>
          <p:cNvSpPr/>
          <p:nvPr userDrawn="1"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chemeClr val="bg1">
                  <a:lumMod val="85000"/>
                </a:schemeClr>
              </a:solidFill>
              <a:latin typeface="Sweden Sans" panose="02000000000000000000" pitchFamily="2" charset="77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CFF3B98-465B-5D4B-ABCA-0CEB058417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228600"/>
            <a:ext cx="884045" cy="39516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5896420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ihandsfigur 27">
            <a:extLst>
              <a:ext uri="{FF2B5EF4-FFF2-40B4-BE49-F238E27FC236}">
                <a16:creationId xmlns:a16="http://schemas.microsoft.com/office/drawing/2014/main" id="{64A20FED-8D49-894B-A881-E84E72FF25A1}"/>
              </a:ext>
            </a:extLst>
          </p:cNvPr>
          <p:cNvSpPr/>
          <p:nvPr userDrawn="1"/>
        </p:nvSpPr>
        <p:spPr>
          <a:xfrm>
            <a:off x="-27296" y="-40943"/>
            <a:ext cx="9184944" cy="5227092"/>
          </a:xfrm>
          <a:custGeom>
            <a:avLst/>
            <a:gdLst>
              <a:gd name="connsiteX0" fmla="*/ 27296 w 9184944"/>
              <a:gd name="connsiteY0" fmla="*/ 1637731 h 5227092"/>
              <a:gd name="connsiteX1" fmla="*/ 2074460 w 9184944"/>
              <a:gd name="connsiteY1" fmla="*/ 27295 h 5227092"/>
              <a:gd name="connsiteX2" fmla="*/ 9184944 w 9184944"/>
              <a:gd name="connsiteY2" fmla="*/ 0 h 5227092"/>
              <a:gd name="connsiteX3" fmla="*/ 9171296 w 9184944"/>
              <a:gd name="connsiteY3" fmla="*/ 3616656 h 5227092"/>
              <a:gd name="connsiteX4" fmla="*/ 7137780 w 9184944"/>
              <a:gd name="connsiteY4" fmla="*/ 5227092 h 5227092"/>
              <a:gd name="connsiteX5" fmla="*/ 0 w 9184944"/>
              <a:gd name="connsiteY5" fmla="*/ 5186149 h 5227092"/>
              <a:gd name="connsiteX6" fmla="*/ 27296 w 9184944"/>
              <a:gd name="connsiteY6" fmla="*/ 1637731 h 522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84944" h="5227092">
                <a:moveTo>
                  <a:pt x="27296" y="1637731"/>
                </a:moveTo>
                <a:lnTo>
                  <a:pt x="2074460" y="27295"/>
                </a:lnTo>
                <a:lnTo>
                  <a:pt x="9184944" y="0"/>
                </a:lnTo>
                <a:cubicBezTo>
                  <a:pt x="9180395" y="1205552"/>
                  <a:pt x="9175845" y="2411104"/>
                  <a:pt x="9171296" y="3616656"/>
                </a:cubicBezTo>
                <a:lnTo>
                  <a:pt x="7137780" y="5227092"/>
                </a:lnTo>
                <a:lnTo>
                  <a:pt x="0" y="5186149"/>
                </a:lnTo>
                <a:cubicBezTo>
                  <a:pt x="4549" y="4016991"/>
                  <a:pt x="9099" y="2847832"/>
                  <a:pt x="27296" y="1637731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ätvinklig triangel 5">
            <a:extLst>
              <a:ext uri="{FF2B5EF4-FFF2-40B4-BE49-F238E27FC236}">
                <a16:creationId xmlns:a16="http://schemas.microsoft.com/office/drawing/2014/main" id="{0535CC23-0771-B74A-8595-C58E2E47CED4}"/>
              </a:ext>
            </a:extLst>
          </p:cNvPr>
          <p:cNvSpPr/>
          <p:nvPr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chemeClr val="bg1">
                  <a:lumMod val="85000"/>
                </a:schemeClr>
              </a:solidFill>
              <a:latin typeface="Sweden Sans" panose="02000000000000000000" pitchFamily="2" charset="77"/>
            </a:endParaRP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6CB07C71-E8D9-184F-BA45-B4E0A6C7DA61}"/>
              </a:ext>
            </a:extLst>
          </p:cNvPr>
          <p:cNvGrpSpPr/>
          <p:nvPr userDrawn="1"/>
        </p:nvGrpSpPr>
        <p:grpSpPr>
          <a:xfrm>
            <a:off x="0" y="0"/>
            <a:ext cx="2028825" cy="1581150"/>
            <a:chOff x="0" y="0"/>
            <a:chExt cx="2028825" cy="1581150"/>
          </a:xfrm>
        </p:grpSpPr>
        <p:sp>
          <p:nvSpPr>
            <p:cNvPr id="9" name="Rätvinklig triangel 8">
              <a:extLst>
                <a:ext uri="{FF2B5EF4-FFF2-40B4-BE49-F238E27FC236}">
                  <a16:creationId xmlns:a16="http://schemas.microsoft.com/office/drawing/2014/main" id="{289D0792-3767-7040-ABC6-D0C22729DDF3}"/>
                </a:ext>
              </a:extLst>
            </p:cNvPr>
            <p:cNvSpPr/>
            <p:nvPr/>
          </p:nvSpPr>
          <p:spPr>
            <a:xfrm rot="10800000" flipH="1">
              <a:off x="0" y="0"/>
              <a:ext cx="2028825" cy="1581150"/>
            </a:xfrm>
            <a:prstGeom prst="rtTriangle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chemeClr val="bg1">
                    <a:lumMod val="85000"/>
                  </a:schemeClr>
                </a:solidFill>
                <a:latin typeface="Sweden Sans" panose="02000000000000000000" pitchFamily="2" charset="77"/>
              </a:endParaRPr>
            </a:p>
          </p:txBody>
        </p:sp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D6488436-E99A-BF48-AF84-772C5F0D6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025" y="228600"/>
              <a:ext cx="884045" cy="39516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B278113-065C-5842-BB82-31AF03F985BC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4589649" y="0"/>
            <a:ext cx="4554351" cy="5143500"/>
          </a:xfrm>
        </p:spPr>
        <p:txBody>
          <a:bodyPr/>
          <a:lstStyle/>
          <a:p>
            <a:endParaRPr lang="sv-SE"/>
          </a:p>
        </p:txBody>
      </p:sp>
      <p:sp>
        <p:nvSpPr>
          <p:cNvPr id="7" name="Rätvinklig triangel 6">
            <a:extLst>
              <a:ext uri="{FF2B5EF4-FFF2-40B4-BE49-F238E27FC236}">
                <a16:creationId xmlns:a16="http://schemas.microsoft.com/office/drawing/2014/main" id="{91D1696E-102C-B644-A24C-B32A40F8571E}"/>
              </a:ext>
            </a:extLst>
          </p:cNvPr>
          <p:cNvSpPr/>
          <p:nvPr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chemeClr val="accent4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rgbClr val="000000"/>
              </a:solidFill>
              <a:latin typeface="Sweden Sans" panose="02000000000000000000" pitchFamily="2" charset="77"/>
            </a:endParaRPr>
          </a:p>
        </p:txBody>
      </p:sp>
      <p:sp>
        <p:nvSpPr>
          <p:cNvPr id="13" name="Rätvinklig triangel 12">
            <a:extLst>
              <a:ext uri="{FF2B5EF4-FFF2-40B4-BE49-F238E27FC236}">
                <a16:creationId xmlns:a16="http://schemas.microsoft.com/office/drawing/2014/main" id="{C6C6007A-137C-E44C-B998-4BC53AD98AAF}"/>
              </a:ext>
            </a:extLst>
          </p:cNvPr>
          <p:cNvSpPr/>
          <p:nvPr userDrawn="1"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chemeClr val="accent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rgbClr val="000000"/>
              </a:solidFill>
              <a:latin typeface="Sweden Sans" panose="02000000000000000000" pitchFamily="2" charset="77"/>
            </a:endParaRPr>
          </a:p>
        </p:txBody>
      </p:sp>
      <p:sp>
        <p:nvSpPr>
          <p:cNvPr id="10" name="Platshållare för rubrik 1">
            <a:extLst>
              <a:ext uri="{FF2B5EF4-FFF2-40B4-BE49-F238E27FC236}">
                <a16:creationId xmlns:a16="http://schemas.microsoft.com/office/drawing/2014/main" id="{97243FA1-D6DE-D54E-A6E8-BCC4F6542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7919" y="1386262"/>
            <a:ext cx="3465661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/>
            </a:lvl1pPr>
          </a:lstStyle>
          <a:p>
            <a:r>
              <a:rPr lang="sv-SE" dirty="0"/>
              <a:t>Klicka här för att ändra </a:t>
            </a:r>
            <a:br>
              <a:rPr lang="sv-SE" dirty="0"/>
            </a:br>
            <a:r>
              <a:rPr lang="sv-SE" dirty="0"/>
              <a:t>mall för rubrikformat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2F9F7FE2-C4E6-2044-9985-E05BB523F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730" y="2590801"/>
            <a:ext cx="3236258" cy="2196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18165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ätvinklig triangel 4">
            <a:extLst>
              <a:ext uri="{FF2B5EF4-FFF2-40B4-BE49-F238E27FC236}">
                <a16:creationId xmlns:a16="http://schemas.microsoft.com/office/drawing/2014/main" id="{CC72B528-1A77-1B4B-B3F8-1921475A552A}"/>
              </a:ext>
            </a:extLst>
          </p:cNvPr>
          <p:cNvSpPr/>
          <p:nvPr userDrawn="1"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b="0" i="0" dirty="0">
              <a:solidFill>
                <a:schemeClr val="bg1">
                  <a:lumMod val="85000"/>
                </a:schemeClr>
              </a:solidFill>
              <a:latin typeface="Sweden Sans" panose="02000000000000000000" pitchFamily="2" charset="77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5FE0B35-D0B9-F943-8EC6-3706452A5ADA}"/>
              </a:ext>
            </a:extLst>
          </p:cNvPr>
          <p:cNvSpPr txBox="1"/>
          <p:nvPr userDrawn="1"/>
        </p:nvSpPr>
        <p:spPr>
          <a:xfrm>
            <a:off x="9000565" y="37741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68E7881-36ED-0B42-85B1-A26B26CD8181}"/>
              </a:ext>
            </a:extLst>
          </p:cNvPr>
          <p:cNvSpPr txBox="1"/>
          <p:nvPr userDrawn="1"/>
        </p:nvSpPr>
        <p:spPr>
          <a:xfrm>
            <a:off x="8955741" y="37203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771051B-1AD1-B745-8F71-78A95E319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228600"/>
            <a:ext cx="884045" cy="3951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Platshållare för bild 16">
            <a:extLst>
              <a:ext uri="{FF2B5EF4-FFF2-40B4-BE49-F238E27FC236}">
                <a16:creationId xmlns:a16="http://schemas.microsoft.com/office/drawing/2014/main" id="{DC7EE91A-B9DE-1848-814E-D5E6976595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0481" y="1620049"/>
            <a:ext cx="2298806" cy="1983763"/>
          </a:xfrm>
        </p:spPr>
        <p:txBody>
          <a:bodyPr/>
          <a:lstStyle>
            <a:lvl1pPr algn="ctr">
              <a:defRPr sz="1200" b="0" i="0" baseline="0">
                <a:latin typeface="Sweden Sans" panose="02000000000000000000" pitchFamily="2" charset="77"/>
              </a:defRPr>
            </a:lvl1pPr>
          </a:lstStyle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9" name="Platshållare för bild 16">
            <a:extLst>
              <a:ext uri="{FF2B5EF4-FFF2-40B4-BE49-F238E27FC236}">
                <a16:creationId xmlns:a16="http://schemas.microsoft.com/office/drawing/2014/main" id="{B7EE836C-6DD8-8B4D-8958-8BD92EE284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62508" y="1611084"/>
            <a:ext cx="2298806" cy="1983763"/>
          </a:xfrm>
        </p:spPr>
        <p:txBody>
          <a:bodyPr/>
          <a:lstStyle>
            <a:lvl1pPr algn="ctr">
              <a:defRPr sz="1200" b="0" i="0" baseline="0">
                <a:latin typeface="Sweden Sans" panose="02000000000000000000" pitchFamily="2" charset="77"/>
              </a:defRPr>
            </a:lvl1pPr>
          </a:lstStyle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10" name="Platshållare för bild 16">
            <a:extLst>
              <a:ext uri="{FF2B5EF4-FFF2-40B4-BE49-F238E27FC236}">
                <a16:creationId xmlns:a16="http://schemas.microsoft.com/office/drawing/2014/main" id="{318AF95F-51AA-5044-B130-2723DEA642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67395" y="1618768"/>
            <a:ext cx="2298806" cy="1983763"/>
          </a:xfrm>
        </p:spPr>
        <p:txBody>
          <a:bodyPr/>
          <a:lstStyle>
            <a:lvl1pPr algn="ctr">
              <a:defRPr sz="1200" b="0" i="0" baseline="0">
                <a:latin typeface="Sweden Sans" panose="02000000000000000000" pitchFamily="2" charset="77"/>
              </a:defRPr>
            </a:lvl1pPr>
          </a:lstStyle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51DE62DA-592B-BF46-AC90-FCD63A6C90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26884" y="1159009"/>
            <a:ext cx="6131858" cy="2196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b="1"/>
            </a:lvl1pPr>
            <a:lvl2pPr>
              <a:buNone/>
              <a:defRPr b="1"/>
            </a:lvl2pPr>
            <a:lvl3pPr>
              <a:buNone/>
              <a:defRPr b="1"/>
            </a:lvl3pPr>
            <a:lvl4pPr>
              <a:buNone/>
              <a:defRPr b="1"/>
            </a:lvl4pPr>
            <a:lvl5pPr>
              <a:buNone/>
              <a:defRPr b="1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403908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B59AE2-C23F-A540-AA56-931B1C850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212" y="563469"/>
            <a:ext cx="6858000" cy="17907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618A494-3D5F-9640-91EC-E801C8499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9211" y="2666066"/>
            <a:ext cx="6858000" cy="1241425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1242206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ätvinklig triangel 3">
            <a:extLst>
              <a:ext uri="{FF2B5EF4-FFF2-40B4-BE49-F238E27FC236}">
                <a16:creationId xmlns:a16="http://schemas.microsoft.com/office/drawing/2014/main" id="{05CDBC00-EE1B-AB4D-8508-5487420BAC94}"/>
              </a:ext>
            </a:extLst>
          </p:cNvPr>
          <p:cNvSpPr/>
          <p:nvPr userDrawn="1"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rgbClr val="000000"/>
              </a:solidFill>
              <a:latin typeface="Sweden Sans" panose="02000000000000000000" pitchFamily="2" charset="77"/>
            </a:endParaRPr>
          </a:p>
        </p:txBody>
      </p:sp>
      <p:sp>
        <p:nvSpPr>
          <p:cNvPr id="5" name="Rätvinklig triangel 4">
            <a:extLst>
              <a:ext uri="{FF2B5EF4-FFF2-40B4-BE49-F238E27FC236}">
                <a16:creationId xmlns:a16="http://schemas.microsoft.com/office/drawing/2014/main" id="{6DE63766-FE6E-5A4A-9619-98E6E32D1D3C}"/>
              </a:ext>
            </a:extLst>
          </p:cNvPr>
          <p:cNvSpPr/>
          <p:nvPr userDrawn="1"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chemeClr val="bg1">
                  <a:lumMod val="85000"/>
                </a:schemeClr>
              </a:solidFill>
              <a:latin typeface="Sweden Sans" panose="02000000000000000000" pitchFamily="2" charset="77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5A9033A-89CD-484B-9324-12FC13F361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228600"/>
            <a:ext cx="884045" cy="3951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Platshållare för bild 2">
            <a:extLst>
              <a:ext uri="{FF2B5EF4-FFF2-40B4-BE49-F238E27FC236}">
                <a16:creationId xmlns:a16="http://schemas.microsoft.com/office/drawing/2014/main" id="{BE1526D5-A47A-7547-965E-24761101AC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1"/>
          </a:xfrm>
          <a:solidFill>
            <a:schemeClr val="bg2"/>
          </a:solidFill>
        </p:spPr>
        <p:txBody>
          <a:bodyPr/>
          <a:lstStyle>
            <a:lvl1pPr algn="just">
              <a:defRPr>
                <a:solidFill>
                  <a:schemeClr val="tx1"/>
                </a:solidFill>
              </a:defRPr>
            </a:lvl1pPr>
          </a:lstStyle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8" name="Rätvinklig triangel 7">
            <a:extLst>
              <a:ext uri="{FF2B5EF4-FFF2-40B4-BE49-F238E27FC236}">
                <a16:creationId xmlns:a16="http://schemas.microsoft.com/office/drawing/2014/main" id="{A469B586-C52B-1543-A47E-0F4E2F7ADD14}"/>
              </a:ext>
            </a:extLst>
          </p:cNvPr>
          <p:cNvSpPr/>
          <p:nvPr userDrawn="1"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chemeClr val="accent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rgbClr val="000000"/>
              </a:solidFill>
              <a:latin typeface="Sweden Sans" panose="02000000000000000000" pitchFamily="2" charset="77"/>
            </a:endParaRPr>
          </a:p>
        </p:txBody>
      </p:sp>
      <p:sp>
        <p:nvSpPr>
          <p:cNvPr id="9" name="Rätvinklig triangel 8">
            <a:extLst>
              <a:ext uri="{FF2B5EF4-FFF2-40B4-BE49-F238E27FC236}">
                <a16:creationId xmlns:a16="http://schemas.microsoft.com/office/drawing/2014/main" id="{EE57E204-E70B-2844-98BB-97EF6D219F88}"/>
              </a:ext>
            </a:extLst>
          </p:cNvPr>
          <p:cNvSpPr/>
          <p:nvPr userDrawn="1"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chemeClr val="bg1">
                  <a:lumMod val="85000"/>
                </a:schemeClr>
              </a:solidFill>
              <a:latin typeface="Sweden Sans" panose="02000000000000000000" pitchFamily="2" charset="77"/>
            </a:endParaRP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0F3A9CE5-127E-7648-B246-82BE6A8D12CB}"/>
              </a:ext>
            </a:extLst>
          </p:cNvPr>
          <p:cNvGrpSpPr/>
          <p:nvPr userDrawn="1"/>
        </p:nvGrpSpPr>
        <p:grpSpPr>
          <a:xfrm>
            <a:off x="0" y="0"/>
            <a:ext cx="2028825" cy="1581150"/>
            <a:chOff x="0" y="0"/>
            <a:chExt cx="2028825" cy="1581150"/>
          </a:xfrm>
        </p:grpSpPr>
        <p:sp>
          <p:nvSpPr>
            <p:cNvPr id="11" name="Rätvinklig triangel 10">
              <a:extLst>
                <a:ext uri="{FF2B5EF4-FFF2-40B4-BE49-F238E27FC236}">
                  <a16:creationId xmlns:a16="http://schemas.microsoft.com/office/drawing/2014/main" id="{512EDBBF-24D2-B04B-B202-79C57EF4936D}"/>
                </a:ext>
              </a:extLst>
            </p:cNvPr>
            <p:cNvSpPr/>
            <p:nvPr/>
          </p:nvSpPr>
          <p:spPr>
            <a:xfrm rot="10800000" flipH="1">
              <a:off x="0" y="0"/>
              <a:ext cx="2028825" cy="1581150"/>
            </a:xfrm>
            <a:prstGeom prst="rtTriangle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chemeClr val="bg1">
                    <a:lumMod val="85000"/>
                  </a:schemeClr>
                </a:solidFill>
                <a:latin typeface="Sweden Sans" panose="02000000000000000000" pitchFamily="2" charset="77"/>
              </a:endParaRPr>
            </a:p>
          </p:txBody>
        </p:sp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65790410-F82E-9943-903A-E4A1C7B41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025" y="228600"/>
              <a:ext cx="884045" cy="395168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77848772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ihandsfigur 27">
            <a:extLst>
              <a:ext uri="{FF2B5EF4-FFF2-40B4-BE49-F238E27FC236}">
                <a16:creationId xmlns:a16="http://schemas.microsoft.com/office/drawing/2014/main" id="{64A20FED-8D49-894B-A881-E84E72FF25A1}"/>
              </a:ext>
            </a:extLst>
          </p:cNvPr>
          <p:cNvSpPr/>
          <p:nvPr userDrawn="1"/>
        </p:nvSpPr>
        <p:spPr>
          <a:xfrm>
            <a:off x="-27296" y="-40943"/>
            <a:ext cx="9184944" cy="5227092"/>
          </a:xfrm>
          <a:custGeom>
            <a:avLst/>
            <a:gdLst>
              <a:gd name="connsiteX0" fmla="*/ 27296 w 9184944"/>
              <a:gd name="connsiteY0" fmla="*/ 1637731 h 5227092"/>
              <a:gd name="connsiteX1" fmla="*/ 2074460 w 9184944"/>
              <a:gd name="connsiteY1" fmla="*/ 27295 h 5227092"/>
              <a:gd name="connsiteX2" fmla="*/ 9184944 w 9184944"/>
              <a:gd name="connsiteY2" fmla="*/ 0 h 5227092"/>
              <a:gd name="connsiteX3" fmla="*/ 9171296 w 9184944"/>
              <a:gd name="connsiteY3" fmla="*/ 3616656 h 5227092"/>
              <a:gd name="connsiteX4" fmla="*/ 7137780 w 9184944"/>
              <a:gd name="connsiteY4" fmla="*/ 5227092 h 5227092"/>
              <a:gd name="connsiteX5" fmla="*/ 0 w 9184944"/>
              <a:gd name="connsiteY5" fmla="*/ 5186149 h 5227092"/>
              <a:gd name="connsiteX6" fmla="*/ 27296 w 9184944"/>
              <a:gd name="connsiteY6" fmla="*/ 1637731 h 5227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84944" h="5227092">
                <a:moveTo>
                  <a:pt x="27296" y="1637731"/>
                </a:moveTo>
                <a:lnTo>
                  <a:pt x="2074460" y="27295"/>
                </a:lnTo>
                <a:lnTo>
                  <a:pt x="9184944" y="0"/>
                </a:lnTo>
                <a:cubicBezTo>
                  <a:pt x="9180395" y="1205552"/>
                  <a:pt x="9175845" y="2411104"/>
                  <a:pt x="9171296" y="3616656"/>
                </a:cubicBezTo>
                <a:lnTo>
                  <a:pt x="7137780" y="5227092"/>
                </a:lnTo>
                <a:lnTo>
                  <a:pt x="0" y="5186149"/>
                </a:lnTo>
                <a:cubicBezTo>
                  <a:pt x="4549" y="4016991"/>
                  <a:pt x="9099" y="2847832"/>
                  <a:pt x="27296" y="1637731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6" name="Rätvinklig triangel 5">
            <a:extLst>
              <a:ext uri="{FF2B5EF4-FFF2-40B4-BE49-F238E27FC236}">
                <a16:creationId xmlns:a16="http://schemas.microsoft.com/office/drawing/2014/main" id="{0535CC23-0771-B74A-8595-C58E2E47CED4}"/>
              </a:ext>
            </a:extLst>
          </p:cNvPr>
          <p:cNvSpPr/>
          <p:nvPr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chemeClr val="bg1">
                  <a:lumMod val="85000"/>
                </a:schemeClr>
              </a:solidFill>
              <a:latin typeface="Sweden Sans" panose="02000000000000000000" pitchFamily="2" charset="77"/>
            </a:endParaRP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6CB07C71-E8D9-184F-BA45-B4E0A6C7DA61}"/>
              </a:ext>
            </a:extLst>
          </p:cNvPr>
          <p:cNvGrpSpPr/>
          <p:nvPr userDrawn="1"/>
        </p:nvGrpSpPr>
        <p:grpSpPr>
          <a:xfrm>
            <a:off x="0" y="0"/>
            <a:ext cx="2028825" cy="1581150"/>
            <a:chOff x="0" y="0"/>
            <a:chExt cx="2028825" cy="1581150"/>
          </a:xfrm>
        </p:grpSpPr>
        <p:sp>
          <p:nvSpPr>
            <p:cNvPr id="9" name="Rätvinklig triangel 8">
              <a:extLst>
                <a:ext uri="{FF2B5EF4-FFF2-40B4-BE49-F238E27FC236}">
                  <a16:creationId xmlns:a16="http://schemas.microsoft.com/office/drawing/2014/main" id="{289D0792-3767-7040-ABC6-D0C22729DDF3}"/>
                </a:ext>
              </a:extLst>
            </p:cNvPr>
            <p:cNvSpPr/>
            <p:nvPr/>
          </p:nvSpPr>
          <p:spPr>
            <a:xfrm rot="10800000" flipH="1">
              <a:off x="0" y="0"/>
              <a:ext cx="2028825" cy="1581150"/>
            </a:xfrm>
            <a:prstGeom prst="rtTriangle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chemeClr val="bg1">
                    <a:lumMod val="85000"/>
                  </a:schemeClr>
                </a:solidFill>
                <a:latin typeface="Sweden Sans" panose="02000000000000000000" pitchFamily="2" charset="77"/>
              </a:endParaRPr>
            </a:p>
          </p:txBody>
        </p:sp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D6488436-E99A-BF48-AF84-772C5F0D6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025" y="228600"/>
              <a:ext cx="884045" cy="39516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EB278113-065C-5842-BB82-31AF03F985BC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4589649" y="0"/>
            <a:ext cx="4554351" cy="5143500"/>
          </a:xfrm>
        </p:spPr>
        <p:txBody>
          <a:bodyPr/>
          <a:lstStyle/>
          <a:p>
            <a:endParaRPr lang="sv-SE"/>
          </a:p>
        </p:txBody>
      </p:sp>
      <p:sp>
        <p:nvSpPr>
          <p:cNvPr id="7" name="Rätvinklig triangel 6">
            <a:extLst>
              <a:ext uri="{FF2B5EF4-FFF2-40B4-BE49-F238E27FC236}">
                <a16:creationId xmlns:a16="http://schemas.microsoft.com/office/drawing/2014/main" id="{91D1696E-102C-B644-A24C-B32A40F8571E}"/>
              </a:ext>
            </a:extLst>
          </p:cNvPr>
          <p:cNvSpPr/>
          <p:nvPr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chemeClr val="accent4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rgbClr val="000000"/>
              </a:solidFill>
              <a:latin typeface="Sweden Sans" panose="02000000000000000000" pitchFamily="2" charset="77"/>
            </a:endParaRPr>
          </a:p>
        </p:txBody>
      </p:sp>
      <p:sp>
        <p:nvSpPr>
          <p:cNvPr id="13" name="Rätvinklig triangel 12">
            <a:extLst>
              <a:ext uri="{FF2B5EF4-FFF2-40B4-BE49-F238E27FC236}">
                <a16:creationId xmlns:a16="http://schemas.microsoft.com/office/drawing/2014/main" id="{C6C6007A-137C-E44C-B998-4BC53AD98AAF}"/>
              </a:ext>
            </a:extLst>
          </p:cNvPr>
          <p:cNvSpPr/>
          <p:nvPr userDrawn="1"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dirty="0">
              <a:solidFill>
                <a:srgbClr val="000000"/>
              </a:solidFill>
              <a:latin typeface="Sweden Sans" panose="02000000000000000000" pitchFamily="2" charset="77"/>
            </a:endParaRPr>
          </a:p>
        </p:txBody>
      </p:sp>
      <p:sp>
        <p:nvSpPr>
          <p:cNvPr id="10" name="Platshållare för rubrik 1">
            <a:extLst>
              <a:ext uri="{FF2B5EF4-FFF2-40B4-BE49-F238E27FC236}">
                <a16:creationId xmlns:a16="http://schemas.microsoft.com/office/drawing/2014/main" id="{97243FA1-D6DE-D54E-A6E8-BCC4F6542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7919" y="1386262"/>
            <a:ext cx="3465661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/>
            </a:lvl1pPr>
          </a:lstStyle>
          <a:p>
            <a:r>
              <a:rPr lang="sv-SE" dirty="0"/>
              <a:t>Klicka här för att ändra </a:t>
            </a:r>
            <a:br>
              <a:rPr lang="sv-SE" dirty="0"/>
            </a:br>
            <a:r>
              <a:rPr lang="sv-SE" dirty="0"/>
              <a:t>mall för rubrikformat</a:t>
            </a:r>
          </a:p>
        </p:txBody>
      </p:sp>
      <p:sp>
        <p:nvSpPr>
          <p:cNvPr id="12" name="Platshållare för text 2">
            <a:extLst>
              <a:ext uri="{FF2B5EF4-FFF2-40B4-BE49-F238E27FC236}">
                <a16:creationId xmlns:a16="http://schemas.microsoft.com/office/drawing/2014/main" id="{2F9F7FE2-C4E6-2044-9985-E05BB523F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730" y="2590801"/>
            <a:ext cx="3236258" cy="2196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16070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ätvinklig triangel 4">
            <a:extLst>
              <a:ext uri="{FF2B5EF4-FFF2-40B4-BE49-F238E27FC236}">
                <a16:creationId xmlns:a16="http://schemas.microsoft.com/office/drawing/2014/main" id="{CC72B528-1A77-1B4B-B3F8-1921475A552A}"/>
              </a:ext>
            </a:extLst>
          </p:cNvPr>
          <p:cNvSpPr/>
          <p:nvPr userDrawn="1"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b="0" i="0" dirty="0">
              <a:solidFill>
                <a:schemeClr val="bg1">
                  <a:lumMod val="85000"/>
                </a:schemeClr>
              </a:solidFill>
              <a:latin typeface="Sweden Sans" panose="02000000000000000000" pitchFamily="2" charset="77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D5FE0B35-D0B9-F943-8EC6-3706452A5ADA}"/>
              </a:ext>
            </a:extLst>
          </p:cNvPr>
          <p:cNvSpPr txBox="1"/>
          <p:nvPr userDrawn="1"/>
        </p:nvSpPr>
        <p:spPr>
          <a:xfrm>
            <a:off x="9000565" y="3774141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68E7881-36ED-0B42-85B1-A26B26CD8181}"/>
              </a:ext>
            </a:extLst>
          </p:cNvPr>
          <p:cNvSpPr txBox="1"/>
          <p:nvPr userDrawn="1"/>
        </p:nvSpPr>
        <p:spPr>
          <a:xfrm>
            <a:off x="8955741" y="37203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771051B-1AD1-B745-8F71-78A95E319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228600"/>
            <a:ext cx="884045" cy="3951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Platshållare för bild 16">
            <a:extLst>
              <a:ext uri="{FF2B5EF4-FFF2-40B4-BE49-F238E27FC236}">
                <a16:creationId xmlns:a16="http://schemas.microsoft.com/office/drawing/2014/main" id="{DC7EE91A-B9DE-1848-814E-D5E6976595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0481" y="1620049"/>
            <a:ext cx="2298806" cy="1983763"/>
          </a:xfrm>
        </p:spPr>
        <p:txBody>
          <a:bodyPr/>
          <a:lstStyle>
            <a:lvl1pPr algn="ctr">
              <a:defRPr sz="1200" b="0" i="0" baseline="0">
                <a:latin typeface="Sweden Sans" panose="02000000000000000000" pitchFamily="2" charset="77"/>
              </a:defRPr>
            </a:lvl1pPr>
          </a:lstStyle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9" name="Platshållare för bild 16">
            <a:extLst>
              <a:ext uri="{FF2B5EF4-FFF2-40B4-BE49-F238E27FC236}">
                <a16:creationId xmlns:a16="http://schemas.microsoft.com/office/drawing/2014/main" id="{B7EE836C-6DD8-8B4D-8958-8BD92EE284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62508" y="1611084"/>
            <a:ext cx="2298806" cy="1983763"/>
          </a:xfrm>
        </p:spPr>
        <p:txBody>
          <a:bodyPr/>
          <a:lstStyle>
            <a:lvl1pPr algn="ctr">
              <a:defRPr sz="1200" b="0" i="0" baseline="0">
                <a:latin typeface="Sweden Sans" panose="02000000000000000000" pitchFamily="2" charset="77"/>
              </a:defRPr>
            </a:lvl1pPr>
          </a:lstStyle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10" name="Platshållare för bild 16">
            <a:extLst>
              <a:ext uri="{FF2B5EF4-FFF2-40B4-BE49-F238E27FC236}">
                <a16:creationId xmlns:a16="http://schemas.microsoft.com/office/drawing/2014/main" id="{318AF95F-51AA-5044-B130-2723DEA642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67395" y="1618768"/>
            <a:ext cx="2298806" cy="1983763"/>
          </a:xfrm>
        </p:spPr>
        <p:txBody>
          <a:bodyPr/>
          <a:lstStyle>
            <a:lvl1pPr algn="ctr">
              <a:defRPr sz="1200" b="0" i="0" baseline="0">
                <a:latin typeface="Sweden Sans" panose="02000000000000000000" pitchFamily="2" charset="77"/>
              </a:defRPr>
            </a:lvl1pPr>
          </a:lstStyle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51DE62DA-592B-BF46-AC90-FCD63A6C90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26884" y="1159009"/>
            <a:ext cx="6131858" cy="2196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b="1">
                <a:solidFill>
                  <a:schemeClr val="accent1"/>
                </a:solidFill>
                <a:latin typeface="Sweden Sans" panose="02000000000000000000" pitchFamily="2" charset="77"/>
              </a:defRPr>
            </a:lvl1pPr>
            <a:lvl2pPr>
              <a:buNone/>
              <a:defRPr b="1"/>
            </a:lvl2pPr>
            <a:lvl3pPr>
              <a:buNone/>
              <a:defRPr b="1"/>
            </a:lvl3pPr>
            <a:lvl4pPr>
              <a:buNone/>
              <a:defRPr b="1"/>
            </a:lvl4pPr>
            <a:lvl5pPr>
              <a:buNone/>
              <a:defRPr b="1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329489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B59AE2-C23F-A540-AA56-931B1C850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9212" y="563469"/>
            <a:ext cx="6858000" cy="17907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618A494-3D5F-9640-91EC-E801C8499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9211" y="2666066"/>
            <a:ext cx="6858000" cy="1241425"/>
          </a:xfrm>
        </p:spPr>
        <p:txBody>
          <a:bodyPr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223366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D92014F2-5FBE-8A47-A372-DD5641EDFA7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5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Sweden Sans" panose="02000000000000000000" pitchFamily="2" charset="77"/>
            </a:endParaRP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3EA3067-E0F0-B24F-9308-A02051258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78" y="1466944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268E857-2EF7-9540-8DDA-899900051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624" y="2572871"/>
            <a:ext cx="6131858" cy="2196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74836D2F-26B6-8C48-80E8-3BF254B17044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8" name="Rätvinklig triangel 7">
              <a:extLst>
                <a:ext uri="{FF2B5EF4-FFF2-40B4-BE49-F238E27FC236}">
                  <a16:creationId xmlns:a16="http://schemas.microsoft.com/office/drawing/2014/main" id="{6A67EE24-1D33-B748-A01E-5DCB2A935B06}"/>
                </a:ext>
              </a:extLst>
            </p:cNvPr>
            <p:cNvSpPr/>
            <p:nvPr/>
          </p:nvSpPr>
          <p:spPr>
            <a:xfrm rot="10800000" flipH="1">
              <a:off x="0" y="0"/>
              <a:ext cx="2028825" cy="1581150"/>
            </a:xfrm>
            <a:prstGeom prst="rtTriangle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chemeClr val="bg1">
                    <a:lumMod val="85000"/>
                  </a:schemeClr>
                </a:solidFill>
                <a:latin typeface="Sweden Sans" panose="02000000000000000000" pitchFamily="2" charset="77"/>
              </a:endParaRPr>
            </a:p>
          </p:txBody>
        </p:sp>
        <p:sp>
          <p:nvSpPr>
            <p:cNvPr id="9" name="Rätvinklig triangel 8">
              <a:extLst>
                <a:ext uri="{FF2B5EF4-FFF2-40B4-BE49-F238E27FC236}">
                  <a16:creationId xmlns:a16="http://schemas.microsoft.com/office/drawing/2014/main" id="{9043DC7D-292F-7F4F-A046-7F3EF48E563E}"/>
                </a:ext>
              </a:extLst>
            </p:cNvPr>
            <p:cNvSpPr/>
            <p:nvPr/>
          </p:nvSpPr>
          <p:spPr>
            <a:xfrm flipH="1">
              <a:off x="7115175" y="3562350"/>
              <a:ext cx="2028825" cy="1581150"/>
            </a:xfrm>
            <a:prstGeom prst="rtTriangle">
              <a:avLst/>
            </a:prstGeom>
            <a:solidFill>
              <a:srgbClr val="FECB00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rgbClr val="000000"/>
                </a:solidFill>
                <a:latin typeface="Sweden Sans" panose="02000000000000000000" pitchFamily="2" charset="77"/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F0E82038-0BF3-154C-901E-6D8C46210459}"/>
              </a:ext>
            </a:extLst>
          </p:cNvPr>
          <p:cNvGrpSpPr/>
          <p:nvPr userDrawn="1"/>
        </p:nvGrpSpPr>
        <p:grpSpPr>
          <a:xfrm>
            <a:off x="0" y="0"/>
            <a:ext cx="2028825" cy="1581150"/>
            <a:chOff x="0" y="0"/>
            <a:chExt cx="2028825" cy="1581150"/>
          </a:xfrm>
        </p:grpSpPr>
        <p:sp>
          <p:nvSpPr>
            <p:cNvPr id="11" name="Rätvinklig triangel 10">
              <a:extLst>
                <a:ext uri="{FF2B5EF4-FFF2-40B4-BE49-F238E27FC236}">
                  <a16:creationId xmlns:a16="http://schemas.microsoft.com/office/drawing/2014/main" id="{CC20EB90-4C74-1347-AAD0-3D2BC5B326E6}"/>
                </a:ext>
              </a:extLst>
            </p:cNvPr>
            <p:cNvSpPr/>
            <p:nvPr/>
          </p:nvSpPr>
          <p:spPr>
            <a:xfrm rot="10800000" flipH="1">
              <a:off x="0" y="0"/>
              <a:ext cx="2028825" cy="1581150"/>
            </a:xfrm>
            <a:prstGeom prst="rtTriangle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chemeClr val="bg1">
                    <a:lumMod val="85000"/>
                  </a:schemeClr>
                </a:solidFill>
                <a:latin typeface="Sweden Sans" panose="02000000000000000000" pitchFamily="2" charset="77"/>
              </a:endParaRPr>
            </a:p>
          </p:txBody>
        </p:sp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92F80E68-F1DE-9740-898F-DE933CB67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025" y="228600"/>
              <a:ext cx="884045" cy="395168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32001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accent4"/>
          </a:solidFill>
          <a:latin typeface="Sweden Sans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accent4"/>
          </a:solidFill>
          <a:latin typeface="Sweden Sans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4"/>
          </a:solidFill>
          <a:latin typeface="Sweden Sans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4"/>
          </a:solidFill>
          <a:latin typeface="Sweden Sans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4"/>
          </a:solidFill>
          <a:latin typeface="Sweden Sans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4"/>
          </a:solidFill>
          <a:latin typeface="Sweden Sans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D92014F2-5FBE-8A47-A372-DD5641EDFA7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Sweden Sans" panose="02000000000000000000" pitchFamily="2" charset="77"/>
            </a:endParaRP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3EA3067-E0F0-B24F-9308-A02051258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78" y="1466944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268E857-2EF7-9540-8DDA-899900051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624" y="2572871"/>
            <a:ext cx="6131858" cy="2196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74836D2F-26B6-8C48-80E8-3BF254B17044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8" name="Rätvinklig triangel 7">
              <a:extLst>
                <a:ext uri="{FF2B5EF4-FFF2-40B4-BE49-F238E27FC236}">
                  <a16:creationId xmlns:a16="http://schemas.microsoft.com/office/drawing/2014/main" id="{6A67EE24-1D33-B748-A01E-5DCB2A935B06}"/>
                </a:ext>
              </a:extLst>
            </p:cNvPr>
            <p:cNvSpPr/>
            <p:nvPr/>
          </p:nvSpPr>
          <p:spPr>
            <a:xfrm rot="10800000" flipH="1">
              <a:off x="0" y="0"/>
              <a:ext cx="2028825" cy="1581150"/>
            </a:xfrm>
            <a:prstGeom prst="rtTriangle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chemeClr val="bg1">
                    <a:lumMod val="85000"/>
                  </a:schemeClr>
                </a:solidFill>
                <a:latin typeface="Sweden Sans" panose="02000000000000000000" pitchFamily="2" charset="77"/>
              </a:endParaRPr>
            </a:p>
          </p:txBody>
        </p:sp>
        <p:sp>
          <p:nvSpPr>
            <p:cNvPr id="9" name="Rätvinklig triangel 8">
              <a:extLst>
                <a:ext uri="{FF2B5EF4-FFF2-40B4-BE49-F238E27FC236}">
                  <a16:creationId xmlns:a16="http://schemas.microsoft.com/office/drawing/2014/main" id="{9043DC7D-292F-7F4F-A046-7F3EF48E563E}"/>
                </a:ext>
              </a:extLst>
            </p:cNvPr>
            <p:cNvSpPr/>
            <p:nvPr/>
          </p:nvSpPr>
          <p:spPr>
            <a:xfrm flipH="1">
              <a:off x="7115175" y="3562350"/>
              <a:ext cx="2028825" cy="1581150"/>
            </a:xfrm>
            <a:prstGeom prst="rtTriangle">
              <a:avLst/>
            </a:prstGeom>
            <a:solidFill>
              <a:schemeClr val="accent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rgbClr val="000000"/>
                </a:solidFill>
                <a:latin typeface="Sweden Sans" panose="02000000000000000000" pitchFamily="2" charset="77"/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F0E82038-0BF3-154C-901E-6D8C46210459}"/>
              </a:ext>
            </a:extLst>
          </p:cNvPr>
          <p:cNvGrpSpPr/>
          <p:nvPr userDrawn="1"/>
        </p:nvGrpSpPr>
        <p:grpSpPr>
          <a:xfrm>
            <a:off x="0" y="0"/>
            <a:ext cx="2028825" cy="1581150"/>
            <a:chOff x="0" y="0"/>
            <a:chExt cx="2028825" cy="1581150"/>
          </a:xfrm>
        </p:grpSpPr>
        <p:sp>
          <p:nvSpPr>
            <p:cNvPr id="11" name="Rätvinklig triangel 10">
              <a:extLst>
                <a:ext uri="{FF2B5EF4-FFF2-40B4-BE49-F238E27FC236}">
                  <a16:creationId xmlns:a16="http://schemas.microsoft.com/office/drawing/2014/main" id="{CC20EB90-4C74-1347-AAD0-3D2BC5B326E6}"/>
                </a:ext>
              </a:extLst>
            </p:cNvPr>
            <p:cNvSpPr/>
            <p:nvPr/>
          </p:nvSpPr>
          <p:spPr>
            <a:xfrm rot="10800000" flipH="1">
              <a:off x="0" y="0"/>
              <a:ext cx="2028825" cy="1581150"/>
            </a:xfrm>
            <a:prstGeom prst="rtTriangle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chemeClr val="bg1">
                    <a:lumMod val="85000"/>
                  </a:schemeClr>
                </a:solidFill>
                <a:latin typeface="Sweden Sans" panose="02000000000000000000" pitchFamily="2" charset="77"/>
              </a:endParaRPr>
            </a:p>
          </p:txBody>
        </p:sp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92F80E68-F1DE-9740-898F-DE933CB67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025" y="228600"/>
              <a:ext cx="884045" cy="395168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24857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5293"/>
          </a:solidFill>
          <a:latin typeface="Sweden Sans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rgbClr val="005293"/>
          </a:solidFill>
          <a:latin typeface="Sweden Sans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005293"/>
          </a:solidFill>
          <a:latin typeface="Sweden Sans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005293"/>
          </a:solidFill>
          <a:latin typeface="Sweden Sans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005293"/>
          </a:solidFill>
          <a:latin typeface="Sweden Sans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005293"/>
          </a:solidFill>
          <a:latin typeface="Sweden Sans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D92014F2-5FBE-8A47-A372-DD5641EDFA7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C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Sweden Sans" panose="02000000000000000000" pitchFamily="2" charset="77"/>
            </a:endParaRP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3EA3067-E0F0-B24F-9308-A02051258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78" y="1466944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268E857-2EF7-9540-8DDA-899900051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624" y="2572871"/>
            <a:ext cx="6131858" cy="2196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74836D2F-26B6-8C48-80E8-3BF254B17044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8" name="Rätvinklig triangel 7">
              <a:extLst>
                <a:ext uri="{FF2B5EF4-FFF2-40B4-BE49-F238E27FC236}">
                  <a16:creationId xmlns:a16="http://schemas.microsoft.com/office/drawing/2014/main" id="{6A67EE24-1D33-B748-A01E-5DCB2A935B06}"/>
                </a:ext>
              </a:extLst>
            </p:cNvPr>
            <p:cNvSpPr/>
            <p:nvPr/>
          </p:nvSpPr>
          <p:spPr>
            <a:xfrm rot="10800000" flipH="1">
              <a:off x="0" y="0"/>
              <a:ext cx="2028825" cy="1581150"/>
            </a:xfrm>
            <a:prstGeom prst="rtTriangle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chemeClr val="bg1">
                    <a:lumMod val="85000"/>
                  </a:schemeClr>
                </a:solidFill>
                <a:latin typeface="Sweden Sans" panose="02000000000000000000" pitchFamily="2" charset="77"/>
              </a:endParaRPr>
            </a:p>
          </p:txBody>
        </p:sp>
        <p:sp>
          <p:nvSpPr>
            <p:cNvPr id="9" name="Rätvinklig triangel 8">
              <a:extLst>
                <a:ext uri="{FF2B5EF4-FFF2-40B4-BE49-F238E27FC236}">
                  <a16:creationId xmlns:a16="http://schemas.microsoft.com/office/drawing/2014/main" id="{9043DC7D-292F-7F4F-A046-7F3EF48E563E}"/>
                </a:ext>
              </a:extLst>
            </p:cNvPr>
            <p:cNvSpPr/>
            <p:nvPr/>
          </p:nvSpPr>
          <p:spPr>
            <a:xfrm flipH="1">
              <a:off x="7115175" y="3562350"/>
              <a:ext cx="2028825" cy="1581150"/>
            </a:xfrm>
            <a:prstGeom prst="rtTriangle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rgbClr val="000000"/>
                </a:solidFill>
                <a:latin typeface="Sweden Sans" panose="02000000000000000000" pitchFamily="2" charset="77"/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F0E82038-0BF3-154C-901E-6D8C46210459}"/>
              </a:ext>
            </a:extLst>
          </p:cNvPr>
          <p:cNvGrpSpPr/>
          <p:nvPr userDrawn="1"/>
        </p:nvGrpSpPr>
        <p:grpSpPr>
          <a:xfrm>
            <a:off x="0" y="0"/>
            <a:ext cx="2028825" cy="1581150"/>
            <a:chOff x="0" y="0"/>
            <a:chExt cx="2028825" cy="1581150"/>
          </a:xfrm>
        </p:grpSpPr>
        <p:sp>
          <p:nvSpPr>
            <p:cNvPr id="11" name="Rätvinklig triangel 10">
              <a:extLst>
                <a:ext uri="{FF2B5EF4-FFF2-40B4-BE49-F238E27FC236}">
                  <a16:creationId xmlns:a16="http://schemas.microsoft.com/office/drawing/2014/main" id="{CC20EB90-4C74-1347-AAD0-3D2BC5B326E6}"/>
                </a:ext>
              </a:extLst>
            </p:cNvPr>
            <p:cNvSpPr/>
            <p:nvPr/>
          </p:nvSpPr>
          <p:spPr>
            <a:xfrm rot="10800000" flipH="1">
              <a:off x="0" y="0"/>
              <a:ext cx="2028825" cy="1581150"/>
            </a:xfrm>
            <a:prstGeom prst="rtTriangle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chemeClr val="bg1">
                    <a:lumMod val="85000"/>
                  </a:schemeClr>
                </a:solidFill>
                <a:latin typeface="Sweden Sans" panose="02000000000000000000" pitchFamily="2" charset="77"/>
              </a:endParaRPr>
            </a:p>
          </p:txBody>
        </p:sp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92F80E68-F1DE-9740-898F-DE933CB67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025" y="228600"/>
              <a:ext cx="884045" cy="395168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13341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005293"/>
          </a:solidFill>
          <a:latin typeface="Sweden Sans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rgbClr val="005293"/>
          </a:solidFill>
          <a:latin typeface="Sweden Sans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005293"/>
          </a:solidFill>
          <a:latin typeface="Sweden Sans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005293"/>
          </a:solidFill>
          <a:latin typeface="Sweden Sans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005293"/>
          </a:solidFill>
          <a:latin typeface="Sweden Sans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005293"/>
          </a:solidFill>
          <a:latin typeface="Sweden Sans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D92014F2-5FBE-8A47-A372-DD5641EDFA7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latin typeface="Sweden Sans" panose="02000000000000000000" pitchFamily="2" charset="77"/>
            </a:endParaRP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63EA3067-E0F0-B24F-9308-A02051258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78" y="1466944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268E857-2EF7-9540-8DDA-899900051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1624" y="2572871"/>
            <a:ext cx="6131858" cy="2196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74836D2F-26B6-8C48-80E8-3BF254B17044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8" name="Rätvinklig triangel 7">
              <a:extLst>
                <a:ext uri="{FF2B5EF4-FFF2-40B4-BE49-F238E27FC236}">
                  <a16:creationId xmlns:a16="http://schemas.microsoft.com/office/drawing/2014/main" id="{6A67EE24-1D33-B748-A01E-5DCB2A935B06}"/>
                </a:ext>
              </a:extLst>
            </p:cNvPr>
            <p:cNvSpPr/>
            <p:nvPr/>
          </p:nvSpPr>
          <p:spPr>
            <a:xfrm rot="10800000" flipH="1">
              <a:off x="0" y="0"/>
              <a:ext cx="2028825" cy="1581150"/>
            </a:xfrm>
            <a:prstGeom prst="rtTriangle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chemeClr val="bg1">
                    <a:lumMod val="85000"/>
                  </a:schemeClr>
                </a:solidFill>
                <a:latin typeface="Sweden Sans" panose="02000000000000000000" pitchFamily="2" charset="77"/>
              </a:endParaRPr>
            </a:p>
          </p:txBody>
        </p:sp>
        <p:sp>
          <p:nvSpPr>
            <p:cNvPr id="9" name="Rätvinklig triangel 8">
              <a:extLst>
                <a:ext uri="{FF2B5EF4-FFF2-40B4-BE49-F238E27FC236}">
                  <a16:creationId xmlns:a16="http://schemas.microsoft.com/office/drawing/2014/main" id="{9043DC7D-292F-7F4F-A046-7F3EF48E563E}"/>
                </a:ext>
              </a:extLst>
            </p:cNvPr>
            <p:cNvSpPr/>
            <p:nvPr/>
          </p:nvSpPr>
          <p:spPr>
            <a:xfrm flipH="1">
              <a:off x="7115175" y="3562350"/>
              <a:ext cx="2028825" cy="1581150"/>
            </a:xfrm>
            <a:prstGeom prst="rtTriangle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rgbClr val="000000"/>
                </a:solidFill>
                <a:latin typeface="Sweden Sans" panose="02000000000000000000" pitchFamily="2" charset="77"/>
              </a:endParaRPr>
            </a:p>
          </p:txBody>
        </p:sp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F0E82038-0BF3-154C-901E-6D8C46210459}"/>
              </a:ext>
            </a:extLst>
          </p:cNvPr>
          <p:cNvGrpSpPr/>
          <p:nvPr userDrawn="1"/>
        </p:nvGrpSpPr>
        <p:grpSpPr>
          <a:xfrm>
            <a:off x="0" y="0"/>
            <a:ext cx="2028825" cy="1581150"/>
            <a:chOff x="0" y="0"/>
            <a:chExt cx="2028825" cy="1581150"/>
          </a:xfrm>
        </p:grpSpPr>
        <p:sp>
          <p:nvSpPr>
            <p:cNvPr id="11" name="Rätvinklig triangel 10">
              <a:extLst>
                <a:ext uri="{FF2B5EF4-FFF2-40B4-BE49-F238E27FC236}">
                  <a16:creationId xmlns:a16="http://schemas.microsoft.com/office/drawing/2014/main" id="{CC20EB90-4C74-1347-AAD0-3D2BC5B326E6}"/>
                </a:ext>
              </a:extLst>
            </p:cNvPr>
            <p:cNvSpPr/>
            <p:nvPr/>
          </p:nvSpPr>
          <p:spPr>
            <a:xfrm rot="10800000" flipH="1">
              <a:off x="0" y="0"/>
              <a:ext cx="2028825" cy="1581150"/>
            </a:xfrm>
            <a:prstGeom prst="rtTriangle">
              <a:avLst/>
            </a:prstGeom>
            <a:solidFill>
              <a:schemeClr val="bg1"/>
            </a:solidFill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52400" tIns="152400" rIns="152400" bIns="152400" numCol="1" spcCol="38100" rtlCol="0" anchor="t">
              <a:normAutofit/>
            </a:bodyPr>
            <a:lstStyle/>
            <a:p>
              <a:pPr defTabSz="685800">
                <a:spcBef>
                  <a:spcPts val="300"/>
                </a:spcBef>
              </a:pPr>
              <a:endParaRPr lang="sv-SE" sz="825" dirty="0">
                <a:solidFill>
                  <a:schemeClr val="bg1">
                    <a:lumMod val="85000"/>
                  </a:schemeClr>
                </a:solidFill>
                <a:latin typeface="Sweden Sans" panose="02000000000000000000" pitchFamily="2" charset="77"/>
              </a:endParaRPr>
            </a:p>
          </p:txBody>
        </p:sp>
        <p:pic>
          <p:nvPicPr>
            <p:cNvPr id="12" name="Bildobjekt 11">
              <a:extLst>
                <a:ext uri="{FF2B5EF4-FFF2-40B4-BE49-F238E27FC236}">
                  <a16:creationId xmlns:a16="http://schemas.microsoft.com/office/drawing/2014/main" id="{92F80E68-F1DE-9740-898F-DE933CB67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025" y="228600"/>
              <a:ext cx="884045" cy="395168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36609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accent4"/>
          </a:solidFill>
          <a:latin typeface="Sweden Sans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accent4"/>
          </a:solidFill>
          <a:latin typeface="Sweden Sans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4"/>
          </a:solidFill>
          <a:latin typeface="Sweden Sans" panose="02000000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4"/>
          </a:solidFill>
          <a:latin typeface="Sweden Sans" panose="02000000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4"/>
          </a:solidFill>
          <a:latin typeface="Sweden Sans" panose="02000000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4"/>
          </a:solidFill>
          <a:latin typeface="Sweden Sans" panose="02000000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1CDBB452-3938-844A-A354-86F458381D2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CB00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b="0">
              <a:solidFill>
                <a:srgbClr val="000000"/>
              </a:solidFill>
            </a:endParaRPr>
          </a:p>
        </p:txBody>
      </p:sp>
      <p:sp>
        <p:nvSpPr>
          <p:cNvPr id="3" name="Rätvinklig triangel 2">
            <a:extLst>
              <a:ext uri="{FF2B5EF4-FFF2-40B4-BE49-F238E27FC236}">
                <a16:creationId xmlns:a16="http://schemas.microsoft.com/office/drawing/2014/main" id="{0F34D266-0A81-294A-B042-2D868D8EEAC3}"/>
              </a:ext>
            </a:extLst>
          </p:cNvPr>
          <p:cNvSpPr/>
          <p:nvPr/>
        </p:nvSpPr>
        <p:spPr>
          <a:xfrm flipH="1">
            <a:off x="6974006" y="3466531"/>
            <a:ext cx="2169994" cy="1676969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b="0">
              <a:solidFill>
                <a:srgbClr val="000000"/>
              </a:solidFill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03E659A-1F60-1443-B238-D6F472B5FC1F}"/>
              </a:ext>
            </a:extLst>
          </p:cNvPr>
          <p:cNvSpPr/>
          <p:nvPr/>
        </p:nvSpPr>
        <p:spPr>
          <a:xfrm>
            <a:off x="1270948" y="1267418"/>
            <a:ext cx="5279231" cy="260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88" b="1" dirty="0">
                <a:solidFill>
                  <a:srgbClr val="EEEEEE"/>
                </a:solidFill>
                <a:latin typeface="Sweden Sans" panose="02000000000000000000" pitchFamily="2" charset="77"/>
              </a:rPr>
              <a:t>EXPLORE </a:t>
            </a:r>
            <a:r>
              <a:rPr lang="en-GB" sz="4088" b="1" dirty="0">
                <a:solidFill>
                  <a:schemeClr val="accent1"/>
                </a:solidFill>
                <a:latin typeface="Sweden Sans" panose="02000000000000000000" pitchFamily="2" charset="77"/>
              </a:rPr>
              <a:t>SMART &amp; SUSTAINABLE SOLUTIONS </a:t>
            </a:r>
            <a:r>
              <a:rPr lang="en-GB" sz="4088" b="1" dirty="0">
                <a:solidFill>
                  <a:srgbClr val="EEEEEE"/>
                </a:solidFill>
                <a:latin typeface="Sweden Sans" panose="02000000000000000000" pitchFamily="2" charset="77"/>
              </a:rPr>
              <a:t>FROM SWEDEN</a:t>
            </a:r>
            <a:endParaRPr lang="en-GB" sz="4088" b="1" dirty="0">
              <a:latin typeface="Sweden Sans" panose="02000000000000000000" pitchFamily="2" charset="77"/>
            </a:endParaRPr>
          </a:p>
        </p:txBody>
      </p:sp>
      <p:pic>
        <p:nvPicPr>
          <p:cNvPr id="14" name="Bildobjekt 3" descr="Bildobjekt 3">
            <a:extLst>
              <a:ext uri="{FF2B5EF4-FFF2-40B4-BE49-F238E27FC236}">
                <a16:creationId xmlns:a16="http://schemas.microsoft.com/office/drawing/2014/main" id="{8F8693DA-0D02-F84F-95B8-E5460BB0A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272" y="4610121"/>
            <a:ext cx="1550194" cy="40182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ätvinklig triangel 15">
            <a:extLst>
              <a:ext uri="{FF2B5EF4-FFF2-40B4-BE49-F238E27FC236}">
                <a16:creationId xmlns:a16="http://schemas.microsoft.com/office/drawing/2014/main" id="{6ABFE8ED-8848-9B4D-9442-F05FD3F92292}"/>
              </a:ext>
            </a:extLst>
          </p:cNvPr>
          <p:cNvSpPr/>
          <p:nvPr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defTabSz="685800">
              <a:spcBef>
                <a:spcPts val="300"/>
              </a:spcBef>
            </a:pPr>
            <a:endParaRPr lang="sv-SE" sz="825" b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8BE63E5-DE54-D54C-ABD7-52291A143D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228600"/>
            <a:ext cx="884045" cy="39516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69069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EBBA57-89B3-1D42-9A43-0747F578C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190" y="1581150"/>
            <a:ext cx="4832767" cy="2196353"/>
          </a:xfrm>
        </p:spPr>
        <p:txBody>
          <a:bodyPr>
            <a:noAutofit/>
          </a:bodyPr>
          <a:lstStyle/>
          <a:p>
            <a:pPr fontAlgn="base">
              <a:buFont typeface="Wingdings" pitchFamily="2" charset="2"/>
              <a:buChar char="ü"/>
            </a:pPr>
            <a:r>
              <a:rPr lang="sv-SE" sz="2000" b="1" dirty="0">
                <a:latin typeface="Sweden Sans" panose="02000000000000000000" pitchFamily="50" charset="0"/>
              </a:rPr>
              <a:t> +700 </a:t>
            </a:r>
            <a:r>
              <a:rPr lang="sv-SE" sz="2000" b="1" dirty="0" err="1">
                <a:latin typeface="Sweden Sans" panose="02000000000000000000" pitchFamily="50" charset="0"/>
              </a:rPr>
              <a:t>companies</a:t>
            </a:r>
            <a:r>
              <a:rPr lang="sv-SE" sz="2000" b="1" dirty="0">
                <a:latin typeface="Sweden Sans" panose="02000000000000000000" pitchFamily="50" charset="0"/>
              </a:rPr>
              <a:t>​</a:t>
            </a:r>
            <a:endParaRPr lang="sv-SE" sz="2000" b="1" dirty="0">
              <a:latin typeface="Arial" panose="020B0604020202020204" pitchFamily="34" charset="0"/>
            </a:endParaRPr>
          </a:p>
          <a:p>
            <a:pPr fontAlgn="base">
              <a:buFont typeface="Wingdings" pitchFamily="2" charset="2"/>
              <a:buChar char="ü"/>
            </a:pPr>
            <a:r>
              <a:rPr lang="sv-SE" sz="2000" b="1" dirty="0">
                <a:latin typeface="Sweden Sans" panose="02000000000000000000" pitchFamily="50" charset="0"/>
              </a:rPr>
              <a:t> +120 best </a:t>
            </a:r>
            <a:r>
              <a:rPr lang="sv-SE" sz="2000" b="1" dirty="0" err="1">
                <a:latin typeface="Sweden Sans" panose="02000000000000000000" pitchFamily="50" charset="0"/>
              </a:rPr>
              <a:t>practices</a:t>
            </a:r>
            <a:r>
              <a:rPr lang="sv-SE" sz="2000" b="1" dirty="0">
                <a:latin typeface="Sweden Sans" panose="02000000000000000000" pitchFamily="50" charset="0"/>
              </a:rPr>
              <a:t> </a:t>
            </a:r>
            <a:br>
              <a:rPr lang="sv-SE" sz="2000" b="1" dirty="0">
                <a:latin typeface="Sweden Sans" panose="02000000000000000000" pitchFamily="50" charset="0"/>
              </a:rPr>
            </a:br>
            <a:r>
              <a:rPr lang="sv-SE" sz="2000" b="1" dirty="0">
                <a:latin typeface="Sweden Sans" panose="02000000000000000000" pitchFamily="50" charset="0"/>
              </a:rPr>
              <a:t> from all over Sweden</a:t>
            </a:r>
            <a:r>
              <a:rPr lang="en-US" sz="2000" b="1" dirty="0">
                <a:latin typeface="Sweden Sans" panose="02000000000000000000" pitchFamily="50" charset="0"/>
              </a:rPr>
              <a:t>​</a:t>
            </a:r>
            <a:endParaRPr lang="en-US" sz="2000" b="1" dirty="0">
              <a:latin typeface="Arial" panose="020B0604020202020204" pitchFamily="34" charset="0"/>
            </a:endParaRPr>
          </a:p>
          <a:p>
            <a:pPr fontAlgn="base">
              <a:buFont typeface="Wingdings" pitchFamily="2" charset="2"/>
              <a:buChar char="ü"/>
            </a:pPr>
            <a:r>
              <a:rPr lang="sv-SE" sz="2000" b="1" dirty="0">
                <a:latin typeface="Sweden Sans" panose="02000000000000000000" pitchFamily="50" charset="0"/>
              </a:rPr>
              <a:t> 6 </a:t>
            </a:r>
            <a:r>
              <a:rPr lang="sv-SE" sz="2000" b="1" dirty="0" err="1">
                <a:latin typeface="Sweden Sans" panose="02000000000000000000" pitchFamily="50" charset="0"/>
              </a:rPr>
              <a:t>offices</a:t>
            </a:r>
            <a:r>
              <a:rPr lang="sv-SE" sz="2000" b="1" dirty="0">
                <a:latin typeface="Sweden Sans" panose="02000000000000000000" pitchFamily="50" charset="0"/>
              </a:rPr>
              <a:t>​</a:t>
            </a:r>
            <a:endParaRPr lang="sv-SE" sz="2000" b="1" dirty="0">
              <a:latin typeface="Arial" panose="020B0604020202020204" pitchFamily="34" charset="0"/>
            </a:endParaRPr>
          </a:p>
          <a:p>
            <a:pPr fontAlgn="base">
              <a:buFont typeface="Wingdings" pitchFamily="2" charset="2"/>
              <a:buChar char="ü"/>
            </a:pPr>
            <a:r>
              <a:rPr lang="sv-SE" sz="2000" b="1" dirty="0">
                <a:latin typeface="Sweden Sans" panose="02000000000000000000" pitchFamily="50" charset="0"/>
              </a:rPr>
              <a:t> 8 </a:t>
            </a:r>
            <a:r>
              <a:rPr lang="sv-SE" sz="2000" b="1" dirty="0" err="1">
                <a:latin typeface="Sweden Sans" panose="02000000000000000000" pitchFamily="50" charset="0"/>
              </a:rPr>
              <a:t>government</a:t>
            </a:r>
            <a:r>
              <a:rPr lang="sv-SE" sz="2000" b="1" dirty="0">
                <a:latin typeface="Sweden Sans" panose="02000000000000000000" pitchFamily="50" charset="0"/>
              </a:rPr>
              <a:t> </a:t>
            </a:r>
            <a:r>
              <a:rPr lang="sv-SE" sz="2000" b="1" dirty="0" err="1">
                <a:latin typeface="Sweden Sans" panose="02000000000000000000" pitchFamily="50" charset="0"/>
              </a:rPr>
              <a:t>agencies</a:t>
            </a:r>
            <a:endParaRPr lang="sv-SE" sz="2000" b="1" dirty="0">
              <a:latin typeface="Sweden Sans" panose="02000000000000000000" pitchFamily="50" charset="0"/>
            </a:endParaRPr>
          </a:p>
          <a:p>
            <a:pPr>
              <a:buFont typeface="Wingdings" pitchFamily="2" charset="2"/>
              <a:buChar char="ü"/>
            </a:pPr>
            <a:endParaRPr lang="sv-SE" sz="2000" b="1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FBE98592-C188-EE41-B66D-9621614496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38" t="16033" r="18096" b="10265"/>
          <a:stretch/>
        </p:blipFill>
        <p:spPr>
          <a:xfrm>
            <a:off x="1150938" y="1276350"/>
            <a:ext cx="4491580" cy="287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00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upp 46">
            <a:extLst>
              <a:ext uri="{FF2B5EF4-FFF2-40B4-BE49-F238E27FC236}">
                <a16:creationId xmlns:a16="http://schemas.microsoft.com/office/drawing/2014/main" id="{6C31DEDF-404D-D745-8CC3-799E46B6CE39}"/>
              </a:ext>
            </a:extLst>
          </p:cNvPr>
          <p:cNvGrpSpPr/>
          <p:nvPr/>
        </p:nvGrpSpPr>
        <p:grpSpPr>
          <a:xfrm>
            <a:off x="872067" y="845406"/>
            <a:ext cx="7264400" cy="2947662"/>
            <a:chOff x="889000" y="989339"/>
            <a:chExt cx="7264400" cy="2947662"/>
          </a:xfrm>
        </p:grpSpPr>
        <p:cxnSp>
          <p:nvCxnSpPr>
            <p:cNvPr id="48" name="Rak 47">
              <a:extLst>
                <a:ext uri="{FF2B5EF4-FFF2-40B4-BE49-F238E27FC236}">
                  <a16:creationId xmlns:a16="http://schemas.microsoft.com/office/drawing/2014/main" id="{775E216B-2CCB-9E4E-B20B-CF62CA9EC286}"/>
                </a:ext>
              </a:extLst>
            </p:cNvPr>
            <p:cNvCxnSpPr>
              <a:cxnSpLocks/>
            </p:cNvCxnSpPr>
            <p:nvPr/>
          </p:nvCxnSpPr>
          <p:spPr>
            <a:xfrm>
              <a:off x="3327400" y="1761067"/>
              <a:ext cx="0" cy="381000"/>
            </a:xfrm>
            <a:prstGeom prst="line">
              <a:avLst/>
            </a:prstGeom>
            <a:ln w="349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Rak 48">
              <a:extLst>
                <a:ext uri="{FF2B5EF4-FFF2-40B4-BE49-F238E27FC236}">
                  <a16:creationId xmlns:a16="http://schemas.microsoft.com/office/drawing/2014/main" id="{AF680BB9-D230-B04C-AB63-C64EF8D3FEAE}"/>
                </a:ext>
              </a:extLst>
            </p:cNvPr>
            <p:cNvCxnSpPr>
              <a:cxnSpLocks/>
            </p:cNvCxnSpPr>
            <p:nvPr/>
          </p:nvCxnSpPr>
          <p:spPr>
            <a:xfrm>
              <a:off x="6214533" y="1464733"/>
              <a:ext cx="0" cy="2175933"/>
            </a:xfrm>
            <a:prstGeom prst="line">
              <a:avLst/>
            </a:prstGeom>
            <a:ln w="349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Rak 49">
              <a:extLst>
                <a:ext uri="{FF2B5EF4-FFF2-40B4-BE49-F238E27FC236}">
                  <a16:creationId xmlns:a16="http://schemas.microsoft.com/office/drawing/2014/main" id="{83586B23-56FB-AA4D-8DC6-459FA718270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97601" y="2650066"/>
              <a:ext cx="457199" cy="0"/>
            </a:xfrm>
            <a:prstGeom prst="line">
              <a:avLst/>
            </a:prstGeom>
            <a:ln w="349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ak 50">
              <a:extLst>
                <a:ext uri="{FF2B5EF4-FFF2-40B4-BE49-F238E27FC236}">
                  <a16:creationId xmlns:a16="http://schemas.microsoft.com/office/drawing/2014/main" id="{F506CB3D-DBCD-8848-BFE4-AA7B6499F7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14534" y="3623733"/>
              <a:ext cx="457199" cy="0"/>
            </a:xfrm>
            <a:prstGeom prst="line">
              <a:avLst/>
            </a:prstGeom>
            <a:ln w="349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Vinklad  51">
              <a:extLst>
                <a:ext uri="{FF2B5EF4-FFF2-40B4-BE49-F238E27FC236}">
                  <a16:creationId xmlns:a16="http://schemas.microsoft.com/office/drawing/2014/main" id="{FDDB3527-06BB-0246-9D5A-EFDBE930D1C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911352" y="2614085"/>
              <a:ext cx="850902" cy="795866"/>
            </a:xfrm>
            <a:prstGeom prst="bentConnector3">
              <a:avLst>
                <a:gd name="adj1" fmla="val 56965"/>
              </a:avLst>
            </a:prstGeom>
            <a:ln w="349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ktangel 52">
              <a:extLst>
                <a:ext uri="{FF2B5EF4-FFF2-40B4-BE49-F238E27FC236}">
                  <a16:creationId xmlns:a16="http://schemas.microsoft.com/office/drawing/2014/main" id="{EF1C6B8F-F6FE-0842-BDC1-CBA774BF474A}"/>
                </a:ext>
              </a:extLst>
            </p:cNvPr>
            <p:cNvSpPr/>
            <p:nvPr/>
          </p:nvSpPr>
          <p:spPr>
            <a:xfrm>
              <a:off x="897467" y="2048933"/>
              <a:ext cx="4851400" cy="2878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3429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4" name="textruta 53">
              <a:extLst>
                <a:ext uri="{FF2B5EF4-FFF2-40B4-BE49-F238E27FC236}">
                  <a16:creationId xmlns:a16="http://schemas.microsoft.com/office/drawing/2014/main" id="{27D6AA9D-954D-BA48-9E6A-9F03DAF66C28}"/>
                </a:ext>
              </a:extLst>
            </p:cNvPr>
            <p:cNvSpPr txBox="1"/>
            <p:nvPr/>
          </p:nvSpPr>
          <p:spPr>
            <a:xfrm>
              <a:off x="956734" y="2023533"/>
              <a:ext cx="4682066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b="1" dirty="0" err="1">
                  <a:solidFill>
                    <a:schemeClr val="bg1"/>
                  </a:solidFill>
                  <a:latin typeface="Sweden Sans" panose="02000000000000000000" pitchFamily="2" charset="77"/>
                </a:rPr>
                <a:t>Head</a:t>
              </a:r>
              <a:r>
                <a:rPr lang="sv-SE" b="1" dirty="0">
                  <a:solidFill>
                    <a:schemeClr val="bg1"/>
                  </a:solidFill>
                  <a:latin typeface="Sweden Sans" panose="02000000000000000000" pitchFamily="2" charset="77"/>
                </a:rPr>
                <a:t> </a:t>
              </a:r>
              <a:r>
                <a:rPr lang="sv-SE" b="1" dirty="0" err="1">
                  <a:solidFill>
                    <a:schemeClr val="bg1"/>
                  </a:solidFill>
                  <a:latin typeface="Sweden Sans" panose="02000000000000000000" pitchFamily="2" charset="77"/>
                </a:rPr>
                <a:t>office</a:t>
              </a:r>
              <a:endParaRPr lang="sv-SE" b="1" dirty="0">
                <a:solidFill>
                  <a:schemeClr val="bg1"/>
                </a:solidFill>
                <a:latin typeface="Sweden Sans" panose="02000000000000000000" pitchFamily="2" charset="77"/>
              </a:endParaRPr>
            </a:p>
          </p:txBody>
        </p:sp>
        <p:sp>
          <p:nvSpPr>
            <p:cNvPr id="55" name="Rektangel 54">
              <a:extLst>
                <a:ext uri="{FF2B5EF4-FFF2-40B4-BE49-F238E27FC236}">
                  <a16:creationId xmlns:a16="http://schemas.microsoft.com/office/drawing/2014/main" id="{EB7B1756-7EF9-EC4F-A27F-F113854A5432}"/>
                </a:ext>
              </a:extLst>
            </p:cNvPr>
            <p:cNvSpPr/>
            <p:nvPr/>
          </p:nvSpPr>
          <p:spPr>
            <a:xfrm>
              <a:off x="897467" y="2336800"/>
              <a:ext cx="1151466" cy="592667"/>
            </a:xfrm>
            <a:prstGeom prst="rect">
              <a:avLst/>
            </a:prstGeom>
            <a:ln>
              <a:noFill/>
            </a:ln>
            <a:effectLst>
              <a:outerShdw blurRad="3429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6" name="Rektangel 55">
              <a:extLst>
                <a:ext uri="{FF2B5EF4-FFF2-40B4-BE49-F238E27FC236}">
                  <a16:creationId xmlns:a16="http://schemas.microsoft.com/office/drawing/2014/main" id="{C4D552EF-2934-AF4A-916E-91D025FFB2F3}"/>
                </a:ext>
              </a:extLst>
            </p:cNvPr>
            <p:cNvSpPr/>
            <p:nvPr/>
          </p:nvSpPr>
          <p:spPr>
            <a:xfrm>
              <a:off x="2125134" y="2336800"/>
              <a:ext cx="1151466" cy="592667"/>
            </a:xfrm>
            <a:prstGeom prst="rect">
              <a:avLst/>
            </a:prstGeom>
            <a:ln>
              <a:noFill/>
            </a:ln>
            <a:effectLst>
              <a:outerShdw blurRad="3429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7" name="Rektangel 56">
              <a:extLst>
                <a:ext uri="{FF2B5EF4-FFF2-40B4-BE49-F238E27FC236}">
                  <a16:creationId xmlns:a16="http://schemas.microsoft.com/office/drawing/2014/main" id="{6CDA1811-F024-5A47-9C99-EE4F31859F70}"/>
                </a:ext>
              </a:extLst>
            </p:cNvPr>
            <p:cNvSpPr/>
            <p:nvPr/>
          </p:nvSpPr>
          <p:spPr>
            <a:xfrm>
              <a:off x="3378200" y="2345266"/>
              <a:ext cx="1151466" cy="592667"/>
            </a:xfrm>
            <a:prstGeom prst="rect">
              <a:avLst/>
            </a:prstGeom>
            <a:ln>
              <a:noFill/>
            </a:ln>
            <a:effectLst>
              <a:outerShdw blurRad="3429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8" name="Rektangel 57">
              <a:extLst>
                <a:ext uri="{FF2B5EF4-FFF2-40B4-BE49-F238E27FC236}">
                  <a16:creationId xmlns:a16="http://schemas.microsoft.com/office/drawing/2014/main" id="{D9158209-3E12-E94E-9C5B-8FEE4C425D98}"/>
                </a:ext>
              </a:extLst>
            </p:cNvPr>
            <p:cNvSpPr/>
            <p:nvPr/>
          </p:nvSpPr>
          <p:spPr>
            <a:xfrm>
              <a:off x="4597400" y="2345267"/>
              <a:ext cx="1151466" cy="592667"/>
            </a:xfrm>
            <a:prstGeom prst="rect">
              <a:avLst/>
            </a:prstGeom>
            <a:ln>
              <a:noFill/>
            </a:ln>
            <a:effectLst>
              <a:outerShdw blurRad="3429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9" name="textruta 58">
              <a:extLst>
                <a:ext uri="{FF2B5EF4-FFF2-40B4-BE49-F238E27FC236}">
                  <a16:creationId xmlns:a16="http://schemas.microsoft.com/office/drawing/2014/main" id="{DE2F8E28-5DAC-C240-846F-CC3C91959FBF}"/>
                </a:ext>
              </a:extLst>
            </p:cNvPr>
            <p:cNvSpPr txBox="1"/>
            <p:nvPr/>
          </p:nvSpPr>
          <p:spPr>
            <a:xfrm>
              <a:off x="897466" y="2421468"/>
              <a:ext cx="11938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100" dirty="0">
                  <a:solidFill>
                    <a:schemeClr val="bg1"/>
                  </a:solidFill>
                  <a:latin typeface="Sweden Sans" panose="02000000000000000000" pitchFamily="2" charset="77"/>
                </a:rPr>
                <a:t>Project</a:t>
              </a:r>
            </a:p>
            <a:p>
              <a:pPr algn="ctr"/>
              <a:r>
                <a:rPr lang="sv-SE" sz="1100" dirty="0">
                  <a:solidFill>
                    <a:schemeClr val="bg1"/>
                  </a:solidFill>
                  <a:latin typeface="Sweden Sans" panose="02000000000000000000" pitchFamily="2" charset="77"/>
                </a:rPr>
                <a:t>management</a:t>
              </a:r>
            </a:p>
          </p:txBody>
        </p:sp>
        <p:sp>
          <p:nvSpPr>
            <p:cNvPr id="60" name="textruta 59">
              <a:extLst>
                <a:ext uri="{FF2B5EF4-FFF2-40B4-BE49-F238E27FC236}">
                  <a16:creationId xmlns:a16="http://schemas.microsoft.com/office/drawing/2014/main" id="{1F999757-5D84-7F48-AF06-BC2FE0D094F5}"/>
                </a:ext>
              </a:extLst>
            </p:cNvPr>
            <p:cNvSpPr txBox="1"/>
            <p:nvPr/>
          </p:nvSpPr>
          <p:spPr>
            <a:xfrm>
              <a:off x="2141537" y="2497668"/>
              <a:ext cx="11435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dirty="0">
                  <a:solidFill>
                    <a:schemeClr val="bg1"/>
                  </a:solidFill>
                  <a:latin typeface="Sweden Sans" panose="02000000000000000000" pitchFamily="2" charset="77"/>
                </a:rPr>
                <a:t>Communication</a:t>
              </a:r>
            </a:p>
          </p:txBody>
        </p:sp>
        <p:sp>
          <p:nvSpPr>
            <p:cNvPr id="61" name="textruta 60">
              <a:extLst>
                <a:ext uri="{FF2B5EF4-FFF2-40B4-BE49-F238E27FC236}">
                  <a16:creationId xmlns:a16="http://schemas.microsoft.com/office/drawing/2014/main" id="{B8C123B1-B53D-D042-8074-A11DDB8250A0}"/>
                </a:ext>
              </a:extLst>
            </p:cNvPr>
            <p:cNvSpPr txBox="1"/>
            <p:nvPr/>
          </p:nvSpPr>
          <p:spPr>
            <a:xfrm>
              <a:off x="3377670" y="2429934"/>
              <a:ext cx="111812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100" dirty="0">
                  <a:solidFill>
                    <a:schemeClr val="bg1"/>
                  </a:solidFill>
                  <a:latin typeface="Sweden Sans" panose="02000000000000000000" pitchFamily="2" charset="77"/>
                </a:rPr>
                <a:t>Visit </a:t>
              </a:r>
              <a:r>
                <a:rPr lang="sv-SE" sz="1100" dirty="0" err="1">
                  <a:solidFill>
                    <a:schemeClr val="bg1"/>
                  </a:solidFill>
                  <a:latin typeface="Sweden Sans" panose="02000000000000000000" pitchFamily="2" charset="77"/>
                </a:rPr>
                <a:t>Coordination</a:t>
              </a:r>
              <a:endParaRPr lang="sv-SE" sz="1100" dirty="0">
                <a:solidFill>
                  <a:schemeClr val="bg1"/>
                </a:solidFill>
                <a:latin typeface="Sweden Sans" panose="02000000000000000000" pitchFamily="2" charset="77"/>
              </a:endParaRPr>
            </a:p>
          </p:txBody>
        </p:sp>
        <p:sp>
          <p:nvSpPr>
            <p:cNvPr id="62" name="textruta 61">
              <a:extLst>
                <a:ext uri="{FF2B5EF4-FFF2-40B4-BE49-F238E27FC236}">
                  <a16:creationId xmlns:a16="http://schemas.microsoft.com/office/drawing/2014/main" id="{7B483177-8D88-1546-9F6F-75E19B986535}"/>
                </a:ext>
              </a:extLst>
            </p:cNvPr>
            <p:cNvSpPr txBox="1"/>
            <p:nvPr/>
          </p:nvSpPr>
          <p:spPr>
            <a:xfrm>
              <a:off x="4596870" y="2438402"/>
              <a:ext cx="11350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100" dirty="0">
                  <a:solidFill>
                    <a:schemeClr val="bg1"/>
                  </a:solidFill>
                  <a:latin typeface="Sweden Sans" panose="02000000000000000000" pitchFamily="2" charset="77"/>
                </a:rPr>
                <a:t>Business </a:t>
              </a:r>
              <a:r>
                <a:rPr lang="sv-SE" sz="1100" dirty="0" err="1">
                  <a:solidFill>
                    <a:schemeClr val="bg1"/>
                  </a:solidFill>
                  <a:latin typeface="Sweden Sans" panose="02000000000000000000" pitchFamily="2" charset="77"/>
                </a:rPr>
                <a:t>Development</a:t>
              </a:r>
              <a:endParaRPr lang="sv-SE" sz="1100" dirty="0">
                <a:solidFill>
                  <a:schemeClr val="bg1"/>
                </a:solidFill>
                <a:latin typeface="Sweden Sans" panose="02000000000000000000" pitchFamily="2" charset="77"/>
              </a:endParaRPr>
            </a:p>
          </p:txBody>
        </p:sp>
        <p:sp>
          <p:nvSpPr>
            <p:cNvPr id="63" name="Rektangel 62">
              <a:extLst>
                <a:ext uri="{FF2B5EF4-FFF2-40B4-BE49-F238E27FC236}">
                  <a16:creationId xmlns:a16="http://schemas.microsoft.com/office/drawing/2014/main" id="{44D4355E-7A8A-EE4D-BC03-24C41A039715}"/>
                </a:ext>
              </a:extLst>
            </p:cNvPr>
            <p:cNvSpPr/>
            <p:nvPr/>
          </p:nvSpPr>
          <p:spPr>
            <a:xfrm>
              <a:off x="897467" y="3166533"/>
              <a:ext cx="3615266" cy="28786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3429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4" name="textruta 63">
              <a:extLst>
                <a:ext uri="{FF2B5EF4-FFF2-40B4-BE49-F238E27FC236}">
                  <a16:creationId xmlns:a16="http://schemas.microsoft.com/office/drawing/2014/main" id="{9F068C0B-4812-4E4F-B569-1B8D000DBE47}"/>
                </a:ext>
              </a:extLst>
            </p:cNvPr>
            <p:cNvSpPr txBox="1"/>
            <p:nvPr/>
          </p:nvSpPr>
          <p:spPr>
            <a:xfrm>
              <a:off x="973667" y="3141133"/>
              <a:ext cx="346286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b="1" dirty="0">
                  <a:solidFill>
                    <a:schemeClr val="bg1"/>
                  </a:solidFill>
                  <a:latin typeface="Sweden Sans" panose="02000000000000000000" pitchFamily="2" charset="77"/>
                </a:rPr>
                <a:t>Regional </a:t>
              </a:r>
              <a:r>
                <a:rPr lang="sv-SE" b="1" dirty="0" err="1">
                  <a:solidFill>
                    <a:schemeClr val="bg1"/>
                  </a:solidFill>
                  <a:latin typeface="Sweden Sans" panose="02000000000000000000" pitchFamily="2" charset="77"/>
                </a:rPr>
                <a:t>offices</a:t>
              </a:r>
              <a:endParaRPr lang="sv-SE" b="1" dirty="0">
                <a:solidFill>
                  <a:schemeClr val="bg1"/>
                </a:solidFill>
                <a:latin typeface="Sweden Sans" panose="02000000000000000000" pitchFamily="2" charset="77"/>
              </a:endParaRPr>
            </a:p>
          </p:txBody>
        </p:sp>
        <p:sp>
          <p:nvSpPr>
            <p:cNvPr id="65" name="Rektangel 64">
              <a:extLst>
                <a:ext uri="{FF2B5EF4-FFF2-40B4-BE49-F238E27FC236}">
                  <a16:creationId xmlns:a16="http://schemas.microsoft.com/office/drawing/2014/main" id="{01AAE511-3245-704A-A43B-F25F99A0FC4A}"/>
                </a:ext>
              </a:extLst>
            </p:cNvPr>
            <p:cNvSpPr/>
            <p:nvPr/>
          </p:nvSpPr>
          <p:spPr>
            <a:xfrm>
              <a:off x="889000" y="3454400"/>
              <a:ext cx="558800" cy="4741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3429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6" name="textruta 65">
              <a:extLst>
                <a:ext uri="{FF2B5EF4-FFF2-40B4-BE49-F238E27FC236}">
                  <a16:creationId xmlns:a16="http://schemas.microsoft.com/office/drawing/2014/main" id="{1B9AECCC-DF77-2A4B-A1FC-21F10A1B5AF2}"/>
                </a:ext>
              </a:extLst>
            </p:cNvPr>
            <p:cNvSpPr txBox="1"/>
            <p:nvPr/>
          </p:nvSpPr>
          <p:spPr>
            <a:xfrm>
              <a:off x="896940" y="3547533"/>
              <a:ext cx="5593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dirty="0">
                  <a:solidFill>
                    <a:schemeClr val="bg1"/>
                  </a:solidFill>
                  <a:latin typeface="Sweden Sans" panose="02000000000000000000" pitchFamily="2" charset="77"/>
                </a:rPr>
                <a:t>North</a:t>
              </a:r>
            </a:p>
          </p:txBody>
        </p:sp>
        <p:sp>
          <p:nvSpPr>
            <p:cNvPr id="67" name="Rektangel 66">
              <a:extLst>
                <a:ext uri="{FF2B5EF4-FFF2-40B4-BE49-F238E27FC236}">
                  <a16:creationId xmlns:a16="http://schemas.microsoft.com/office/drawing/2014/main" id="{AF819EBE-BB42-8547-95ED-BEB9BCB7AF19}"/>
                </a:ext>
              </a:extLst>
            </p:cNvPr>
            <p:cNvSpPr/>
            <p:nvPr/>
          </p:nvSpPr>
          <p:spPr>
            <a:xfrm>
              <a:off x="1498600" y="3454400"/>
              <a:ext cx="558800" cy="4741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3429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8" name="textruta 67">
              <a:extLst>
                <a:ext uri="{FF2B5EF4-FFF2-40B4-BE49-F238E27FC236}">
                  <a16:creationId xmlns:a16="http://schemas.microsoft.com/office/drawing/2014/main" id="{F4532961-02F9-544E-A4DE-98305CE558AA}"/>
                </a:ext>
              </a:extLst>
            </p:cNvPr>
            <p:cNvSpPr txBox="1"/>
            <p:nvPr/>
          </p:nvSpPr>
          <p:spPr>
            <a:xfrm>
              <a:off x="1464204" y="3556000"/>
              <a:ext cx="6270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dirty="0">
                  <a:solidFill>
                    <a:schemeClr val="bg1"/>
                  </a:solidFill>
                  <a:latin typeface="Sweden Sans" panose="02000000000000000000" pitchFamily="2" charset="77"/>
                </a:rPr>
                <a:t>Central</a:t>
              </a:r>
            </a:p>
          </p:txBody>
        </p:sp>
        <p:sp>
          <p:nvSpPr>
            <p:cNvPr id="69" name="Rektangel 68">
              <a:extLst>
                <a:ext uri="{FF2B5EF4-FFF2-40B4-BE49-F238E27FC236}">
                  <a16:creationId xmlns:a16="http://schemas.microsoft.com/office/drawing/2014/main" id="{001F68E4-CC59-664B-A5A0-A855D39F65C5}"/>
                </a:ext>
              </a:extLst>
            </p:cNvPr>
            <p:cNvSpPr/>
            <p:nvPr/>
          </p:nvSpPr>
          <p:spPr>
            <a:xfrm>
              <a:off x="2108200" y="3454399"/>
              <a:ext cx="558800" cy="4741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3429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0" name="textruta 69">
              <a:extLst>
                <a:ext uri="{FF2B5EF4-FFF2-40B4-BE49-F238E27FC236}">
                  <a16:creationId xmlns:a16="http://schemas.microsoft.com/office/drawing/2014/main" id="{1B58D2A1-093F-EB4A-8706-6BEC10A54C48}"/>
                </a:ext>
              </a:extLst>
            </p:cNvPr>
            <p:cNvSpPr txBox="1"/>
            <p:nvPr/>
          </p:nvSpPr>
          <p:spPr>
            <a:xfrm>
              <a:off x="2166937" y="3555999"/>
              <a:ext cx="5000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dirty="0" err="1">
                  <a:solidFill>
                    <a:schemeClr val="bg1"/>
                  </a:solidFill>
                  <a:latin typeface="Sweden Sans" panose="02000000000000000000" pitchFamily="2" charset="77"/>
                </a:rPr>
                <a:t>East</a:t>
              </a:r>
              <a:endParaRPr lang="sv-SE" sz="1100" dirty="0">
                <a:solidFill>
                  <a:schemeClr val="bg1"/>
                </a:solidFill>
                <a:latin typeface="Sweden Sans" panose="02000000000000000000" pitchFamily="2" charset="77"/>
              </a:endParaRPr>
            </a:p>
          </p:txBody>
        </p:sp>
        <p:sp>
          <p:nvSpPr>
            <p:cNvPr id="71" name="Rektangel 70">
              <a:extLst>
                <a:ext uri="{FF2B5EF4-FFF2-40B4-BE49-F238E27FC236}">
                  <a16:creationId xmlns:a16="http://schemas.microsoft.com/office/drawing/2014/main" id="{2D1FBA6A-9D13-6A4E-967C-662A15E7278E}"/>
                </a:ext>
              </a:extLst>
            </p:cNvPr>
            <p:cNvSpPr/>
            <p:nvPr/>
          </p:nvSpPr>
          <p:spPr>
            <a:xfrm>
              <a:off x="2726267" y="3454398"/>
              <a:ext cx="558800" cy="4741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3429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2" name="textruta 71">
              <a:extLst>
                <a:ext uri="{FF2B5EF4-FFF2-40B4-BE49-F238E27FC236}">
                  <a16:creationId xmlns:a16="http://schemas.microsoft.com/office/drawing/2014/main" id="{17B5C9C8-75E9-BA45-8E21-3A653A111C65}"/>
                </a:ext>
              </a:extLst>
            </p:cNvPr>
            <p:cNvSpPr txBox="1"/>
            <p:nvPr/>
          </p:nvSpPr>
          <p:spPr>
            <a:xfrm>
              <a:off x="2734203" y="3564467"/>
              <a:ext cx="5254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dirty="0">
                  <a:solidFill>
                    <a:schemeClr val="bg1"/>
                  </a:solidFill>
                  <a:latin typeface="Sweden Sans" panose="02000000000000000000" pitchFamily="2" charset="77"/>
                </a:rPr>
                <a:t>West</a:t>
              </a:r>
            </a:p>
          </p:txBody>
        </p:sp>
        <p:sp>
          <p:nvSpPr>
            <p:cNvPr id="73" name="Rektangel 72">
              <a:extLst>
                <a:ext uri="{FF2B5EF4-FFF2-40B4-BE49-F238E27FC236}">
                  <a16:creationId xmlns:a16="http://schemas.microsoft.com/office/drawing/2014/main" id="{107E473B-EA2A-9140-B00D-8CDD096FC38E}"/>
                </a:ext>
              </a:extLst>
            </p:cNvPr>
            <p:cNvSpPr/>
            <p:nvPr/>
          </p:nvSpPr>
          <p:spPr>
            <a:xfrm>
              <a:off x="3344333" y="3454398"/>
              <a:ext cx="558800" cy="4741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3429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4" name="textruta 73">
              <a:extLst>
                <a:ext uri="{FF2B5EF4-FFF2-40B4-BE49-F238E27FC236}">
                  <a16:creationId xmlns:a16="http://schemas.microsoft.com/office/drawing/2014/main" id="{AE6FD03E-7E21-5E4A-8E20-C1D31BDB35C3}"/>
                </a:ext>
              </a:extLst>
            </p:cNvPr>
            <p:cNvSpPr txBox="1"/>
            <p:nvPr/>
          </p:nvSpPr>
          <p:spPr>
            <a:xfrm>
              <a:off x="3301470" y="3479799"/>
              <a:ext cx="618597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100" dirty="0">
                  <a:solidFill>
                    <a:schemeClr val="bg1"/>
                  </a:solidFill>
                  <a:latin typeface="Sweden Sans" panose="02000000000000000000" pitchFamily="2" charset="77"/>
                </a:rPr>
                <a:t>South-</a:t>
              </a:r>
              <a:br>
                <a:rPr lang="sv-SE" sz="1100" dirty="0">
                  <a:solidFill>
                    <a:schemeClr val="bg1"/>
                  </a:solidFill>
                  <a:latin typeface="Sweden Sans" panose="02000000000000000000" pitchFamily="2" charset="77"/>
                </a:rPr>
              </a:br>
              <a:r>
                <a:rPr lang="sv-SE" sz="1100" dirty="0" err="1">
                  <a:solidFill>
                    <a:schemeClr val="bg1"/>
                  </a:solidFill>
                  <a:latin typeface="Sweden Sans" panose="02000000000000000000" pitchFamily="2" charset="77"/>
                </a:rPr>
                <a:t>East</a:t>
              </a:r>
              <a:endParaRPr lang="sv-SE" sz="1100" dirty="0">
                <a:solidFill>
                  <a:schemeClr val="bg1"/>
                </a:solidFill>
                <a:latin typeface="Sweden Sans" panose="02000000000000000000" pitchFamily="2" charset="77"/>
              </a:endParaRPr>
            </a:p>
          </p:txBody>
        </p:sp>
        <p:sp>
          <p:nvSpPr>
            <p:cNvPr id="75" name="Rektangel 74">
              <a:extLst>
                <a:ext uri="{FF2B5EF4-FFF2-40B4-BE49-F238E27FC236}">
                  <a16:creationId xmlns:a16="http://schemas.microsoft.com/office/drawing/2014/main" id="{27273E21-246D-5C41-9DE6-887238022FFC}"/>
                </a:ext>
              </a:extLst>
            </p:cNvPr>
            <p:cNvSpPr/>
            <p:nvPr/>
          </p:nvSpPr>
          <p:spPr>
            <a:xfrm>
              <a:off x="3953933" y="3454398"/>
              <a:ext cx="558800" cy="4741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3429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6" name="textruta 75">
              <a:extLst>
                <a:ext uri="{FF2B5EF4-FFF2-40B4-BE49-F238E27FC236}">
                  <a16:creationId xmlns:a16="http://schemas.microsoft.com/office/drawing/2014/main" id="{46287F06-8AB2-E34E-A040-4E1A0632427C}"/>
                </a:ext>
              </a:extLst>
            </p:cNvPr>
            <p:cNvSpPr txBox="1"/>
            <p:nvPr/>
          </p:nvSpPr>
          <p:spPr>
            <a:xfrm>
              <a:off x="3962400" y="3539066"/>
              <a:ext cx="5842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100" dirty="0">
                  <a:solidFill>
                    <a:schemeClr val="bg1"/>
                  </a:solidFill>
                  <a:latin typeface="Sweden Sans" panose="02000000000000000000" pitchFamily="2" charset="77"/>
                </a:rPr>
                <a:t>South</a:t>
              </a:r>
            </a:p>
          </p:txBody>
        </p:sp>
        <p:sp>
          <p:nvSpPr>
            <p:cNvPr id="77" name="Rektangel 76">
              <a:extLst>
                <a:ext uri="{FF2B5EF4-FFF2-40B4-BE49-F238E27FC236}">
                  <a16:creationId xmlns:a16="http://schemas.microsoft.com/office/drawing/2014/main" id="{35ED5909-0866-2B4E-A36A-7AE3897D48AD}"/>
                </a:ext>
              </a:extLst>
            </p:cNvPr>
            <p:cNvSpPr/>
            <p:nvPr/>
          </p:nvSpPr>
          <p:spPr>
            <a:xfrm>
              <a:off x="4588933" y="3175001"/>
              <a:ext cx="1151466" cy="762000"/>
            </a:xfrm>
            <a:prstGeom prst="rect">
              <a:avLst/>
            </a:prstGeom>
            <a:ln>
              <a:noFill/>
            </a:ln>
            <a:effectLst>
              <a:outerShdw blurRad="342900" dist="1143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8" name="textruta 77">
              <a:extLst>
                <a:ext uri="{FF2B5EF4-FFF2-40B4-BE49-F238E27FC236}">
                  <a16:creationId xmlns:a16="http://schemas.microsoft.com/office/drawing/2014/main" id="{450CCE7F-9ADB-B74D-925F-EA92D4472913}"/>
                </a:ext>
              </a:extLst>
            </p:cNvPr>
            <p:cNvSpPr txBox="1"/>
            <p:nvPr/>
          </p:nvSpPr>
          <p:spPr>
            <a:xfrm>
              <a:off x="4596870" y="3268135"/>
              <a:ext cx="115199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100" dirty="0">
                  <a:solidFill>
                    <a:schemeClr val="bg1"/>
                  </a:solidFill>
                  <a:latin typeface="Sweden Sans" panose="02000000000000000000" pitchFamily="2" charset="77"/>
                </a:rPr>
                <a:t>Business </a:t>
              </a:r>
              <a:br>
                <a:rPr lang="sv-SE" sz="1100" dirty="0">
                  <a:solidFill>
                    <a:schemeClr val="bg1"/>
                  </a:solidFill>
                  <a:latin typeface="Sweden Sans" panose="02000000000000000000" pitchFamily="2" charset="77"/>
                </a:rPr>
              </a:br>
              <a:r>
                <a:rPr lang="sv-SE" sz="1100" dirty="0" err="1">
                  <a:solidFill>
                    <a:schemeClr val="bg1"/>
                  </a:solidFill>
                  <a:latin typeface="Sweden Sans" panose="02000000000000000000" pitchFamily="2" charset="77"/>
                </a:rPr>
                <a:t>Development</a:t>
              </a:r>
              <a:endParaRPr lang="sv-SE" sz="1100" dirty="0">
                <a:solidFill>
                  <a:schemeClr val="bg1"/>
                </a:solidFill>
                <a:latin typeface="Sweden Sans" panose="02000000000000000000" pitchFamily="2" charset="77"/>
              </a:endParaRPr>
            </a:p>
            <a:p>
              <a:pPr algn="ctr"/>
              <a:r>
                <a:rPr lang="sv-SE" sz="1100" dirty="0">
                  <a:solidFill>
                    <a:schemeClr val="bg1"/>
                  </a:solidFill>
                  <a:latin typeface="Sweden Sans" panose="02000000000000000000" pitchFamily="2" charset="77"/>
                </a:rPr>
                <a:t>Group</a:t>
              </a:r>
            </a:p>
          </p:txBody>
        </p:sp>
        <p:sp>
          <p:nvSpPr>
            <p:cNvPr id="79" name="Rektangel 78">
              <a:extLst>
                <a:ext uri="{FF2B5EF4-FFF2-40B4-BE49-F238E27FC236}">
                  <a16:creationId xmlns:a16="http://schemas.microsoft.com/office/drawing/2014/main" id="{D692F47B-D469-5948-8F87-AD7306D2097C}"/>
                </a:ext>
              </a:extLst>
            </p:cNvPr>
            <p:cNvSpPr/>
            <p:nvPr/>
          </p:nvSpPr>
          <p:spPr>
            <a:xfrm>
              <a:off x="5401733" y="1058333"/>
              <a:ext cx="1955800" cy="448734"/>
            </a:xfrm>
            <a:prstGeom prst="rect">
              <a:avLst/>
            </a:prstGeom>
            <a:solidFill>
              <a:schemeClr val="accent4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2032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0" name="textruta 79">
              <a:extLst>
                <a:ext uri="{FF2B5EF4-FFF2-40B4-BE49-F238E27FC236}">
                  <a16:creationId xmlns:a16="http://schemas.microsoft.com/office/drawing/2014/main" id="{E5823A3C-504E-C64E-8729-81A63A55C1D5}"/>
                </a:ext>
              </a:extLst>
            </p:cNvPr>
            <p:cNvSpPr txBox="1"/>
            <p:nvPr/>
          </p:nvSpPr>
          <p:spPr>
            <a:xfrm>
              <a:off x="5375805" y="989339"/>
              <a:ext cx="197326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sv-SE" sz="1100" dirty="0">
                <a:solidFill>
                  <a:schemeClr val="accent1"/>
                </a:solidFill>
                <a:latin typeface="Sweden Sans" panose="02000000000000000000" pitchFamily="2" charset="77"/>
              </a:endParaRPr>
            </a:p>
            <a:p>
              <a:pPr algn="ctr"/>
              <a:r>
                <a:rPr lang="sv-SE" sz="1100" dirty="0">
                  <a:solidFill>
                    <a:schemeClr val="accent1"/>
                  </a:solidFill>
                  <a:latin typeface="Sweden Sans" panose="02000000000000000000" pitchFamily="2" charset="77"/>
                </a:rPr>
                <a:t>The Swedish Energy Agency</a:t>
              </a:r>
            </a:p>
          </p:txBody>
        </p:sp>
        <p:sp>
          <p:nvSpPr>
            <p:cNvPr id="81" name="Rektangel 80">
              <a:extLst>
                <a:ext uri="{FF2B5EF4-FFF2-40B4-BE49-F238E27FC236}">
                  <a16:creationId xmlns:a16="http://schemas.microsoft.com/office/drawing/2014/main" id="{3A48E689-C8CB-8B47-8A76-CE76FA3A8C32}"/>
                </a:ext>
              </a:extLst>
            </p:cNvPr>
            <p:cNvSpPr/>
            <p:nvPr/>
          </p:nvSpPr>
          <p:spPr>
            <a:xfrm>
              <a:off x="6578600" y="2328333"/>
              <a:ext cx="1566333" cy="651934"/>
            </a:xfrm>
            <a:prstGeom prst="rect">
              <a:avLst/>
            </a:prstGeom>
            <a:solidFill>
              <a:schemeClr val="accent4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2032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2" name="Rektangel 81">
              <a:extLst>
                <a:ext uri="{FF2B5EF4-FFF2-40B4-BE49-F238E27FC236}">
                  <a16:creationId xmlns:a16="http://schemas.microsoft.com/office/drawing/2014/main" id="{6F561ECD-5EB6-A244-8B66-A87444E81844}"/>
                </a:ext>
              </a:extLst>
            </p:cNvPr>
            <p:cNvSpPr/>
            <p:nvPr/>
          </p:nvSpPr>
          <p:spPr>
            <a:xfrm>
              <a:off x="6587067" y="3285067"/>
              <a:ext cx="1566333" cy="651934"/>
            </a:xfrm>
            <a:prstGeom prst="rect">
              <a:avLst/>
            </a:prstGeom>
            <a:solidFill>
              <a:schemeClr val="accent4"/>
            </a:solidFill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1905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3" name="textruta 82">
              <a:extLst>
                <a:ext uri="{FF2B5EF4-FFF2-40B4-BE49-F238E27FC236}">
                  <a16:creationId xmlns:a16="http://schemas.microsoft.com/office/drawing/2014/main" id="{7A96DA61-AD35-E842-9E69-99E7C8283013}"/>
                </a:ext>
              </a:extLst>
            </p:cNvPr>
            <p:cNvSpPr txBox="1"/>
            <p:nvPr/>
          </p:nvSpPr>
          <p:spPr>
            <a:xfrm>
              <a:off x="6557433" y="2523068"/>
              <a:ext cx="15621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100" dirty="0">
                  <a:solidFill>
                    <a:schemeClr val="accent1"/>
                  </a:solidFill>
                  <a:latin typeface="Sweden Sans" panose="02000000000000000000" pitchFamily="2" charset="77"/>
                </a:rPr>
                <a:t>Agency Group</a:t>
              </a:r>
            </a:p>
          </p:txBody>
        </p:sp>
        <p:sp>
          <p:nvSpPr>
            <p:cNvPr id="84" name="textruta 83">
              <a:extLst>
                <a:ext uri="{FF2B5EF4-FFF2-40B4-BE49-F238E27FC236}">
                  <a16:creationId xmlns:a16="http://schemas.microsoft.com/office/drawing/2014/main" id="{8ADD7CA0-E5C0-854F-84DD-F1AADDFD3157}"/>
                </a:ext>
              </a:extLst>
            </p:cNvPr>
            <p:cNvSpPr txBox="1"/>
            <p:nvPr/>
          </p:nvSpPr>
          <p:spPr>
            <a:xfrm>
              <a:off x="6565900" y="3327402"/>
              <a:ext cx="1570567" cy="60016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100" dirty="0">
                  <a:solidFill>
                    <a:schemeClr val="accent1"/>
                  </a:solidFill>
                  <a:latin typeface="Sweden Sans" panose="02000000000000000000" pitchFamily="2" charset="77"/>
                </a:rPr>
                <a:t>Business </a:t>
              </a:r>
              <a:br>
                <a:rPr lang="sv-SE" sz="1100" dirty="0">
                  <a:solidFill>
                    <a:schemeClr val="accent1"/>
                  </a:solidFill>
                  <a:latin typeface="Sweden Sans" panose="02000000000000000000" pitchFamily="2" charset="77"/>
                </a:rPr>
              </a:br>
              <a:r>
                <a:rPr lang="sv-SE" sz="1100" dirty="0" err="1">
                  <a:solidFill>
                    <a:schemeClr val="accent1"/>
                  </a:solidFill>
                  <a:latin typeface="Sweden Sans" panose="02000000000000000000" pitchFamily="2" charset="77"/>
                </a:rPr>
                <a:t>Development</a:t>
              </a:r>
              <a:endParaRPr lang="sv-SE" sz="1100" dirty="0">
                <a:solidFill>
                  <a:schemeClr val="accent1"/>
                </a:solidFill>
                <a:latin typeface="Sweden Sans" panose="02000000000000000000" pitchFamily="2" charset="77"/>
              </a:endParaRPr>
            </a:p>
            <a:p>
              <a:pPr algn="ctr"/>
              <a:r>
                <a:rPr lang="sv-SE" sz="1100" dirty="0">
                  <a:solidFill>
                    <a:schemeClr val="accent1"/>
                  </a:solidFill>
                  <a:latin typeface="Sweden Sans" panose="02000000000000000000" pitchFamily="2" charset="77"/>
                </a:rPr>
                <a:t>Group</a:t>
              </a:r>
            </a:p>
          </p:txBody>
        </p:sp>
        <p:cxnSp>
          <p:nvCxnSpPr>
            <p:cNvPr id="85" name="Rak 84">
              <a:extLst>
                <a:ext uri="{FF2B5EF4-FFF2-40B4-BE49-F238E27FC236}">
                  <a16:creationId xmlns:a16="http://schemas.microsoft.com/office/drawing/2014/main" id="{EDC61EDA-A710-604B-8844-10A2BBFCBB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8933" y="1769533"/>
              <a:ext cx="2878670" cy="0"/>
            </a:xfrm>
            <a:prstGeom prst="line">
              <a:avLst/>
            </a:prstGeom>
            <a:ln w="349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9014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p 40">
            <a:extLst>
              <a:ext uri="{FF2B5EF4-FFF2-40B4-BE49-F238E27FC236}">
                <a16:creationId xmlns:a16="http://schemas.microsoft.com/office/drawing/2014/main" id="{251AA3EA-1A82-F743-A463-CD9B2AC11CE8}"/>
              </a:ext>
            </a:extLst>
          </p:cNvPr>
          <p:cNvGrpSpPr/>
          <p:nvPr/>
        </p:nvGrpSpPr>
        <p:grpSpPr>
          <a:xfrm>
            <a:off x="4817532" y="194733"/>
            <a:ext cx="2709728" cy="4775200"/>
            <a:chOff x="12422629" y="2817641"/>
            <a:chExt cx="5760224" cy="10360051"/>
          </a:xfrm>
        </p:grpSpPr>
        <p:pic>
          <p:nvPicPr>
            <p:cNvPr id="42" name="Bildobjekt 18">
              <a:extLst>
                <a:ext uri="{FF2B5EF4-FFF2-40B4-BE49-F238E27FC236}">
                  <a16:creationId xmlns:a16="http://schemas.microsoft.com/office/drawing/2014/main" id="{02B4AA05-CCDE-6C4B-8274-DAF5DEB6E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6531" y="2817641"/>
              <a:ext cx="4274128" cy="9649171"/>
            </a:xfrm>
            <a:prstGeom prst="rect">
              <a:avLst/>
            </a:prstGeom>
            <a:effectLst>
              <a:outerShdw blurRad="419100" dist="279400" dir="2700000" sx="84000" sy="84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3" name="Ellips 22">
              <a:extLst>
                <a:ext uri="{FF2B5EF4-FFF2-40B4-BE49-F238E27FC236}">
                  <a16:creationId xmlns:a16="http://schemas.microsoft.com/office/drawing/2014/main" id="{5B39D7B4-C5FF-7E4F-9BDD-D622A8943A50}"/>
                </a:ext>
              </a:extLst>
            </p:cNvPr>
            <p:cNvSpPr/>
            <p:nvPr/>
          </p:nvSpPr>
          <p:spPr>
            <a:xfrm>
              <a:off x="16403930" y="5964999"/>
              <a:ext cx="1778923" cy="1715195"/>
            </a:xfrm>
            <a:prstGeom prst="ellips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>
              <a:outerShdw blurRad="596900" dist="266700" dir="4800000" sx="110000" sy="110000" algn="ctr" rotWithShape="0">
                <a:srgbClr val="000000">
                  <a:alpha val="43137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06400" tIns="406400" rIns="406400" bIns="406400" numCol="1" spcCol="38100" rtlCol="0" anchor="t">
              <a:normAutofit fontScale="25000" lnSpcReduction="20000"/>
            </a:bodyPr>
            <a:lstStyle/>
            <a:p>
              <a:pPr algn="ctr"/>
              <a:endParaRPr lang="sv-SE" sz="1400" dirty="0">
                <a:latin typeface="Sweden Sans" panose="02000000000000000000" pitchFamily="2" charset="77"/>
              </a:endParaRPr>
            </a:p>
          </p:txBody>
        </p:sp>
        <p:sp>
          <p:nvSpPr>
            <p:cNvPr id="44" name="TextBox 2">
              <a:extLst>
                <a:ext uri="{FF2B5EF4-FFF2-40B4-BE49-F238E27FC236}">
                  <a16:creationId xmlns:a16="http://schemas.microsoft.com/office/drawing/2014/main" id="{BD43B332-17C0-1D45-A204-E27F2494CF76}"/>
                </a:ext>
              </a:extLst>
            </p:cNvPr>
            <p:cNvSpPr txBox="1"/>
            <p:nvPr/>
          </p:nvSpPr>
          <p:spPr>
            <a:xfrm>
              <a:off x="16708636" y="6163300"/>
              <a:ext cx="1342416" cy="10794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sv-SE" sz="1200" b="1" i="0" u="none" strike="noStrike" cap="none" spc="0" normalizeH="0" baseline="0" dirty="0">
                  <a:ln>
                    <a:noFill/>
                  </a:ln>
                  <a:solidFill>
                    <a:srgbClr val="005293"/>
                  </a:solidFill>
                  <a:effectLst/>
                  <a:uFillTx/>
                  <a:latin typeface="Sweden Sans"/>
                  <a:ea typeface="Sweden Sans"/>
                  <a:cs typeface="Sweden Sans"/>
                  <a:sym typeface="Sweden Sans"/>
                </a:rPr>
                <a:t>Umeå</a:t>
              </a:r>
              <a:endParaRPr kumimoji="0" lang="en-GB" sz="1200" b="1" i="0" u="none" strike="noStrike" cap="none" spc="0" normalizeH="0" baseline="0" dirty="0">
                <a:ln>
                  <a:noFill/>
                </a:ln>
                <a:solidFill>
                  <a:srgbClr val="005293"/>
                </a:solidFill>
                <a:effectLst/>
                <a:uFillTx/>
                <a:latin typeface="Sweden Sans"/>
                <a:ea typeface="Sweden Sans"/>
                <a:cs typeface="Sweden Sans"/>
                <a:sym typeface="Sweden Sans"/>
              </a:endParaRPr>
            </a:p>
          </p:txBody>
        </p:sp>
        <p:sp>
          <p:nvSpPr>
            <p:cNvPr id="45" name="Ellips 21">
              <a:extLst>
                <a:ext uri="{FF2B5EF4-FFF2-40B4-BE49-F238E27FC236}">
                  <a16:creationId xmlns:a16="http://schemas.microsoft.com/office/drawing/2014/main" id="{07BD5F7A-E4E7-FB46-8AD5-1B4D78DF0BBF}"/>
                </a:ext>
              </a:extLst>
            </p:cNvPr>
            <p:cNvSpPr/>
            <p:nvPr/>
          </p:nvSpPr>
          <p:spPr>
            <a:xfrm>
              <a:off x="13349304" y="6839222"/>
              <a:ext cx="1778923" cy="1681944"/>
            </a:xfrm>
            <a:prstGeom prst="ellips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>
              <a:outerShdw blurRad="596900" dist="266700" dir="4800000" sx="110000" sy="110000" algn="ctr" rotWithShape="0">
                <a:srgbClr val="000000">
                  <a:alpha val="43137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06400" tIns="406400" rIns="406400" bIns="406400" numCol="1" spcCol="38100" rtlCol="0" anchor="t">
              <a:normAutofit fontScale="25000" lnSpcReduction="20000"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weden Sans"/>
                <a:ea typeface="Sweden Sans"/>
                <a:cs typeface="Sweden Sans"/>
                <a:sym typeface="Sweden Sans"/>
              </a:endParaRPr>
            </a:p>
          </p:txBody>
        </p:sp>
        <p:sp>
          <p:nvSpPr>
            <p:cNvPr id="46" name="TextBox 5">
              <a:extLst>
                <a:ext uri="{FF2B5EF4-FFF2-40B4-BE49-F238E27FC236}">
                  <a16:creationId xmlns:a16="http://schemas.microsoft.com/office/drawing/2014/main" id="{E97B4D23-2ECA-904D-9013-849B89778E56}"/>
                </a:ext>
              </a:extLst>
            </p:cNvPr>
            <p:cNvSpPr txBox="1"/>
            <p:nvPr/>
          </p:nvSpPr>
          <p:spPr>
            <a:xfrm>
              <a:off x="13366733" y="7011828"/>
              <a:ext cx="2108369" cy="10794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sv-SE" sz="1200" b="1" i="0" u="none" strike="noStrike" cap="none" spc="0" normalizeH="0" baseline="0" dirty="0">
                  <a:ln>
                    <a:noFill/>
                  </a:ln>
                  <a:solidFill>
                    <a:srgbClr val="005293"/>
                  </a:solidFill>
                  <a:effectLst/>
                  <a:uFillTx/>
                  <a:latin typeface="Sweden Sans"/>
                  <a:ea typeface="Sweden Sans"/>
                  <a:cs typeface="Sweden Sans"/>
                  <a:sym typeface="Sweden Sans"/>
                </a:rPr>
                <a:t>Borlänge</a:t>
              </a:r>
              <a:endParaRPr kumimoji="0" lang="en-GB" sz="1200" b="1" i="0" u="none" strike="noStrike" cap="none" spc="0" normalizeH="0" baseline="0" dirty="0">
                <a:ln>
                  <a:noFill/>
                </a:ln>
                <a:solidFill>
                  <a:srgbClr val="005293"/>
                </a:solidFill>
                <a:effectLst/>
                <a:uFillTx/>
                <a:latin typeface="Sweden Sans"/>
                <a:ea typeface="Sweden Sans"/>
                <a:cs typeface="Sweden Sans"/>
                <a:sym typeface="Sweden Sans"/>
              </a:endParaRPr>
            </a:p>
          </p:txBody>
        </p:sp>
        <p:sp>
          <p:nvSpPr>
            <p:cNvPr id="86" name="Ellips 24">
              <a:extLst>
                <a:ext uri="{FF2B5EF4-FFF2-40B4-BE49-F238E27FC236}">
                  <a16:creationId xmlns:a16="http://schemas.microsoft.com/office/drawing/2014/main" id="{C7A359AC-2196-6442-8B6E-4B5D53E3AC40}"/>
                </a:ext>
              </a:extLst>
            </p:cNvPr>
            <p:cNvSpPr/>
            <p:nvPr/>
          </p:nvSpPr>
          <p:spPr>
            <a:xfrm>
              <a:off x="15737982" y="8521164"/>
              <a:ext cx="1778923" cy="1731820"/>
            </a:xfrm>
            <a:prstGeom prst="ellips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>
              <a:outerShdw blurRad="596900" dist="266700" dir="4800000" sx="110000" sy="110000" algn="ctr" rotWithShape="0">
                <a:srgbClr val="000000">
                  <a:alpha val="43137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06400" tIns="406400" rIns="406400" bIns="406400" numCol="1" spcCol="38100" rtlCol="0" anchor="t">
              <a:normAutofit fontScale="25000" lnSpcReduction="20000"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weden Sans"/>
                <a:ea typeface="Sweden Sans"/>
                <a:cs typeface="Sweden Sans"/>
                <a:sym typeface="Sweden Sans"/>
              </a:endParaRPr>
            </a:p>
          </p:txBody>
        </p:sp>
        <p:sp>
          <p:nvSpPr>
            <p:cNvPr id="87" name="Ellips 24">
              <a:extLst>
                <a:ext uri="{FF2B5EF4-FFF2-40B4-BE49-F238E27FC236}">
                  <a16:creationId xmlns:a16="http://schemas.microsoft.com/office/drawing/2014/main" id="{D74C8A28-E12F-094A-BFDD-18ADA1EB0685}"/>
                </a:ext>
              </a:extLst>
            </p:cNvPr>
            <p:cNvSpPr/>
            <p:nvPr/>
          </p:nvSpPr>
          <p:spPr>
            <a:xfrm>
              <a:off x="12459275" y="9714054"/>
              <a:ext cx="1778923" cy="1731820"/>
            </a:xfrm>
            <a:prstGeom prst="ellips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>
              <a:outerShdw blurRad="596900" dist="266700" dir="4800000" sx="110000" sy="110000" algn="ctr" rotWithShape="0">
                <a:srgbClr val="000000">
                  <a:alpha val="43137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06400" tIns="406400" rIns="406400" bIns="406400" numCol="1" spcCol="38100" rtlCol="0" anchor="t">
              <a:normAutofit fontScale="25000" lnSpcReduction="20000"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weden Sans"/>
                <a:ea typeface="Sweden Sans"/>
                <a:cs typeface="Sweden Sans"/>
                <a:sym typeface="Sweden Sans"/>
              </a:endParaRPr>
            </a:p>
          </p:txBody>
        </p:sp>
        <p:sp>
          <p:nvSpPr>
            <p:cNvPr id="88" name="Ellips 24">
              <a:extLst>
                <a:ext uri="{FF2B5EF4-FFF2-40B4-BE49-F238E27FC236}">
                  <a16:creationId xmlns:a16="http://schemas.microsoft.com/office/drawing/2014/main" id="{F121033D-3AAC-904F-AC08-9CBE1989BFDF}"/>
                </a:ext>
              </a:extLst>
            </p:cNvPr>
            <p:cNvSpPr/>
            <p:nvPr/>
          </p:nvSpPr>
          <p:spPr>
            <a:xfrm>
              <a:off x="13513459" y="11445872"/>
              <a:ext cx="1778923" cy="1731820"/>
            </a:xfrm>
            <a:prstGeom prst="ellips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>
              <a:outerShdw blurRad="596900" dist="266700" dir="4800000" sx="110000" sy="110000" algn="ctr" rotWithShape="0">
                <a:srgbClr val="000000">
                  <a:alpha val="43137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06400" tIns="406400" rIns="406400" bIns="406400" numCol="1" spcCol="38100" rtlCol="0" anchor="t">
              <a:normAutofit fontScale="25000" lnSpcReduction="20000"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weden Sans"/>
                <a:ea typeface="Sweden Sans"/>
                <a:cs typeface="Sweden Sans"/>
                <a:sym typeface="Sweden Sans"/>
              </a:endParaRPr>
            </a:p>
          </p:txBody>
        </p:sp>
        <p:sp>
          <p:nvSpPr>
            <p:cNvPr id="89" name="Ellips 24">
              <a:extLst>
                <a:ext uri="{FF2B5EF4-FFF2-40B4-BE49-F238E27FC236}">
                  <a16:creationId xmlns:a16="http://schemas.microsoft.com/office/drawing/2014/main" id="{80CC20B1-6353-7140-89AE-B94A89AE62C1}"/>
                </a:ext>
              </a:extLst>
            </p:cNvPr>
            <p:cNvSpPr/>
            <p:nvPr/>
          </p:nvSpPr>
          <p:spPr>
            <a:xfrm>
              <a:off x="15486370" y="10530156"/>
              <a:ext cx="1778923" cy="1731820"/>
            </a:xfrm>
            <a:prstGeom prst="ellipse">
              <a:avLst/>
            </a:prstGeom>
            <a:solidFill>
              <a:srgbClr val="FFFFFF"/>
            </a:solidFill>
            <a:ln w="25400" cap="flat">
              <a:noFill/>
              <a:miter lim="400000"/>
            </a:ln>
            <a:effectLst>
              <a:outerShdw blurRad="596900" dist="266700" dir="4800000" sx="110000" sy="110000" algn="ctr" rotWithShape="0">
                <a:srgbClr val="000000">
                  <a:alpha val="43137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06400" tIns="406400" rIns="406400" bIns="406400" numCol="1" spcCol="38100" rtlCol="0" anchor="t">
              <a:normAutofit fontScale="25000" lnSpcReduction="20000"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2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weden Sans"/>
                <a:ea typeface="Sweden Sans"/>
                <a:cs typeface="Sweden Sans"/>
                <a:sym typeface="Sweden Sans"/>
              </a:endParaRPr>
            </a:p>
          </p:txBody>
        </p:sp>
        <p:sp>
          <p:nvSpPr>
            <p:cNvPr id="90" name="TextBox 7">
              <a:extLst>
                <a:ext uri="{FF2B5EF4-FFF2-40B4-BE49-F238E27FC236}">
                  <a16:creationId xmlns:a16="http://schemas.microsoft.com/office/drawing/2014/main" id="{5F88F2C0-741E-AA46-9EDD-E4B6D1F0A6B6}"/>
                </a:ext>
              </a:extLst>
            </p:cNvPr>
            <p:cNvSpPr txBox="1"/>
            <p:nvPr/>
          </p:nvSpPr>
          <p:spPr>
            <a:xfrm>
              <a:off x="12422629" y="9925427"/>
              <a:ext cx="1941469" cy="10794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sv-SE" sz="1200" b="1" i="0" u="none" strike="noStrike" cap="none" spc="0" normalizeH="0" baseline="0" dirty="0">
                  <a:ln>
                    <a:noFill/>
                  </a:ln>
                  <a:solidFill>
                    <a:srgbClr val="005293"/>
                  </a:solidFill>
                  <a:effectLst/>
                  <a:uFillTx/>
                  <a:latin typeface="Sweden Sans"/>
                  <a:ea typeface="Sweden Sans"/>
                  <a:cs typeface="Sweden Sans"/>
                  <a:sym typeface="Sweden Sans"/>
                </a:rPr>
                <a:t>Göteborg</a:t>
              </a:r>
              <a:endParaRPr kumimoji="0" lang="en-GB" sz="1200" b="1" i="0" u="none" strike="noStrike" cap="none" spc="0" normalizeH="0" baseline="0" dirty="0">
                <a:ln>
                  <a:noFill/>
                </a:ln>
                <a:solidFill>
                  <a:srgbClr val="005293"/>
                </a:solidFill>
                <a:effectLst/>
                <a:uFillTx/>
                <a:latin typeface="Sweden Sans"/>
                <a:ea typeface="Sweden Sans"/>
                <a:cs typeface="Sweden Sans"/>
                <a:sym typeface="Sweden Sans"/>
              </a:endParaRPr>
            </a:p>
          </p:txBody>
        </p:sp>
        <p:sp>
          <p:nvSpPr>
            <p:cNvPr id="91" name="TextBox 12">
              <a:extLst>
                <a:ext uri="{FF2B5EF4-FFF2-40B4-BE49-F238E27FC236}">
                  <a16:creationId xmlns:a16="http://schemas.microsoft.com/office/drawing/2014/main" id="{B43D6BD6-08ED-064B-BCBC-841BF3BA7509}"/>
                </a:ext>
              </a:extLst>
            </p:cNvPr>
            <p:cNvSpPr txBox="1"/>
            <p:nvPr/>
          </p:nvSpPr>
          <p:spPr>
            <a:xfrm>
              <a:off x="15689119" y="8720032"/>
              <a:ext cx="2223083" cy="10794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sv-SE" sz="1200" b="1" i="0" u="none" strike="noStrike" cap="none" spc="0" normalizeH="0" baseline="0" dirty="0">
                  <a:ln>
                    <a:noFill/>
                  </a:ln>
                  <a:solidFill>
                    <a:srgbClr val="005293"/>
                  </a:solidFill>
                  <a:effectLst/>
                  <a:uFillTx/>
                  <a:latin typeface="Sweden Sans"/>
                  <a:ea typeface="Sweden Sans"/>
                  <a:cs typeface="Sweden Sans"/>
                  <a:sym typeface="Sweden Sans"/>
                </a:rPr>
                <a:t>Stockholm</a:t>
              </a:r>
              <a:endParaRPr kumimoji="0" lang="en-GB" sz="1200" b="1" i="0" u="none" strike="noStrike" cap="none" spc="0" normalizeH="0" baseline="0" dirty="0">
                <a:ln>
                  <a:noFill/>
                </a:ln>
                <a:solidFill>
                  <a:srgbClr val="005293"/>
                </a:solidFill>
                <a:effectLst/>
                <a:uFillTx/>
                <a:latin typeface="Sweden Sans"/>
                <a:ea typeface="Sweden Sans"/>
                <a:cs typeface="Sweden Sans"/>
                <a:sym typeface="Sweden Sans"/>
              </a:endParaRPr>
            </a:p>
          </p:txBody>
        </p:sp>
        <p:sp>
          <p:nvSpPr>
            <p:cNvPr id="92" name="TextBox 13">
              <a:extLst>
                <a:ext uri="{FF2B5EF4-FFF2-40B4-BE49-F238E27FC236}">
                  <a16:creationId xmlns:a16="http://schemas.microsoft.com/office/drawing/2014/main" id="{96511F1F-E498-4F45-8E92-CC9A3DE6CB96}"/>
                </a:ext>
              </a:extLst>
            </p:cNvPr>
            <p:cNvSpPr txBox="1"/>
            <p:nvPr/>
          </p:nvSpPr>
          <p:spPr>
            <a:xfrm>
              <a:off x="15459998" y="10758393"/>
              <a:ext cx="2108369" cy="10794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sv-SE" sz="1200" b="1" i="0" u="none" strike="noStrike" cap="none" spc="0" normalizeH="0" baseline="0" dirty="0">
                  <a:ln>
                    <a:noFill/>
                  </a:ln>
                  <a:solidFill>
                    <a:srgbClr val="005293"/>
                  </a:solidFill>
                  <a:effectLst/>
                  <a:uFillTx/>
                  <a:latin typeface="Sweden Sans"/>
                  <a:ea typeface="Sweden Sans"/>
                  <a:cs typeface="Sweden Sans"/>
                  <a:sym typeface="Sweden Sans"/>
                </a:rPr>
                <a:t>Linköping</a:t>
              </a:r>
              <a:endParaRPr kumimoji="0" lang="en-GB" sz="1200" b="1" i="0" u="none" strike="noStrike" cap="none" spc="0" normalizeH="0" baseline="0" dirty="0">
                <a:ln>
                  <a:noFill/>
                </a:ln>
                <a:solidFill>
                  <a:srgbClr val="005293"/>
                </a:solidFill>
                <a:effectLst/>
                <a:uFillTx/>
                <a:latin typeface="Sweden Sans"/>
                <a:ea typeface="Sweden Sans"/>
                <a:cs typeface="Sweden Sans"/>
                <a:sym typeface="Sweden Sans"/>
              </a:endParaRPr>
            </a:p>
          </p:txBody>
        </p:sp>
        <p:sp>
          <p:nvSpPr>
            <p:cNvPr id="93" name="TextBox 14">
              <a:extLst>
                <a:ext uri="{FF2B5EF4-FFF2-40B4-BE49-F238E27FC236}">
                  <a16:creationId xmlns:a16="http://schemas.microsoft.com/office/drawing/2014/main" id="{CC1BD188-464A-4F4D-8041-565E60C21B1B}"/>
                </a:ext>
              </a:extLst>
            </p:cNvPr>
            <p:cNvSpPr txBox="1"/>
            <p:nvPr/>
          </p:nvSpPr>
          <p:spPr>
            <a:xfrm>
              <a:off x="13710364" y="11690396"/>
              <a:ext cx="1778923" cy="10794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7" tIns="91437" rIns="91437" bIns="91437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sv-SE" sz="1200" b="1" i="0" u="none" strike="noStrike" cap="none" spc="0" normalizeH="0" baseline="0" dirty="0">
                  <a:ln>
                    <a:noFill/>
                  </a:ln>
                  <a:solidFill>
                    <a:srgbClr val="005293"/>
                  </a:solidFill>
                  <a:effectLst/>
                  <a:uFillTx/>
                  <a:latin typeface="Sweden Sans"/>
                  <a:ea typeface="Sweden Sans"/>
                  <a:cs typeface="Sweden Sans"/>
                  <a:sym typeface="Sweden Sans"/>
                </a:rPr>
                <a:t>Malmö</a:t>
              </a:r>
              <a:endParaRPr kumimoji="0" lang="en-GB" sz="1200" b="1" i="0" u="none" strike="noStrike" cap="none" spc="0" normalizeH="0" baseline="0" dirty="0">
                <a:ln>
                  <a:noFill/>
                </a:ln>
                <a:solidFill>
                  <a:srgbClr val="005293"/>
                </a:solidFill>
                <a:effectLst/>
                <a:uFillTx/>
                <a:latin typeface="Sweden Sans"/>
                <a:ea typeface="Sweden Sans"/>
                <a:cs typeface="Sweden Sans"/>
                <a:sym typeface="Sweden Sans"/>
              </a:endParaRPr>
            </a:p>
          </p:txBody>
        </p:sp>
      </p:grpSp>
      <p:sp>
        <p:nvSpPr>
          <p:cNvPr id="2" name="textruta 1">
            <a:extLst>
              <a:ext uri="{FF2B5EF4-FFF2-40B4-BE49-F238E27FC236}">
                <a16:creationId xmlns:a16="http://schemas.microsoft.com/office/drawing/2014/main" id="{BF31D378-F4EB-9144-A4A2-423211DF838C}"/>
              </a:ext>
            </a:extLst>
          </p:cNvPr>
          <p:cNvSpPr txBox="1"/>
          <p:nvPr/>
        </p:nvSpPr>
        <p:spPr>
          <a:xfrm>
            <a:off x="1066271" y="846667"/>
            <a:ext cx="4276195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rgbClr val="005293"/>
                </a:solidFill>
                <a:latin typeface="Sweden Sans" panose="02000000000000000000" pitchFamily="2" charset="77"/>
              </a:rPr>
              <a:t>Smart City </a:t>
            </a:r>
            <a:r>
              <a:rPr lang="sv-SE" sz="3200" b="1" dirty="0" err="1">
                <a:solidFill>
                  <a:srgbClr val="005293"/>
                </a:solidFill>
                <a:latin typeface="Sweden Sans" panose="02000000000000000000" pitchFamily="2" charset="77"/>
              </a:rPr>
              <a:t>Sweden’s</a:t>
            </a:r>
            <a:r>
              <a:rPr lang="sv-SE" sz="3200" b="1" dirty="0">
                <a:solidFill>
                  <a:srgbClr val="005293"/>
                </a:solidFill>
                <a:latin typeface="Sweden Sans" panose="02000000000000000000" pitchFamily="2" charset="77"/>
              </a:rPr>
              <a:t> regional </a:t>
            </a:r>
            <a:r>
              <a:rPr lang="sv-SE" sz="3200" b="1" dirty="0" err="1">
                <a:solidFill>
                  <a:srgbClr val="005293"/>
                </a:solidFill>
                <a:latin typeface="Sweden Sans" panose="02000000000000000000" pitchFamily="2" charset="77"/>
              </a:rPr>
              <a:t>offices</a:t>
            </a:r>
            <a:endParaRPr lang="en-GB" sz="3200" b="1" dirty="0">
              <a:solidFill>
                <a:srgbClr val="005293"/>
              </a:solidFill>
              <a:latin typeface="Sweden Sans" panose="02000000000000000000" pitchFamily="2" charset="77"/>
            </a:endParaRPr>
          </a:p>
          <a:p>
            <a:endParaRPr lang="sv-SE" dirty="0"/>
          </a:p>
        </p:txBody>
      </p:sp>
      <p:sp>
        <p:nvSpPr>
          <p:cNvPr id="94" name="TextBox 3">
            <a:extLst>
              <a:ext uri="{FF2B5EF4-FFF2-40B4-BE49-F238E27FC236}">
                <a16:creationId xmlns:a16="http://schemas.microsoft.com/office/drawing/2014/main" id="{720829E0-B716-D941-8387-D48144299298}"/>
              </a:ext>
            </a:extLst>
          </p:cNvPr>
          <p:cNvSpPr txBox="1"/>
          <p:nvPr/>
        </p:nvSpPr>
        <p:spPr>
          <a:xfrm>
            <a:off x="1074739" y="2115550"/>
            <a:ext cx="4183062" cy="1272137"/>
          </a:xfrm>
          <a:prstGeom prst="rect">
            <a:avLst/>
          </a:prstGeom>
          <a:noFill/>
          <a:ln w="285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sv-SE" sz="1800" b="0" dirty="0" err="1">
                <a:solidFill>
                  <a:schemeClr val="accent1"/>
                </a:solidFill>
                <a:latin typeface="Sweden Sans" panose="02000000000000000000" pitchFamily="2" charset="77"/>
              </a:rPr>
              <a:t>Represented</a:t>
            </a:r>
            <a:r>
              <a:rPr lang="sv-SE" sz="18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 at 6 </a:t>
            </a:r>
            <a:r>
              <a:rPr lang="sv-SE" sz="1800" b="0" dirty="0" err="1">
                <a:solidFill>
                  <a:schemeClr val="accent1"/>
                </a:solidFill>
                <a:latin typeface="Sweden Sans" panose="02000000000000000000" pitchFamily="2" charset="77"/>
              </a:rPr>
              <a:t>places</a:t>
            </a:r>
            <a:r>
              <a:rPr lang="sv-SE" sz="18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 in Sweden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sv-SE" sz="18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All </a:t>
            </a:r>
            <a:r>
              <a:rPr lang="sv-SE" sz="1800" b="0" dirty="0" err="1">
                <a:solidFill>
                  <a:schemeClr val="accent1"/>
                </a:solidFill>
                <a:latin typeface="Sweden Sans" panose="02000000000000000000" pitchFamily="2" charset="77"/>
              </a:rPr>
              <a:t>offices</a:t>
            </a:r>
            <a:r>
              <a:rPr lang="sv-SE" sz="18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 </a:t>
            </a:r>
            <a:r>
              <a:rPr lang="sv-SE" sz="1800" b="0" dirty="0" err="1">
                <a:solidFill>
                  <a:schemeClr val="accent1"/>
                </a:solidFill>
                <a:latin typeface="Sweden Sans" panose="02000000000000000000" pitchFamily="2" charset="77"/>
              </a:rPr>
              <a:t>welcomes</a:t>
            </a:r>
            <a:r>
              <a:rPr lang="sv-SE" sz="18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 </a:t>
            </a:r>
            <a:r>
              <a:rPr lang="sv-SE" sz="1800" b="0" dirty="0" err="1">
                <a:solidFill>
                  <a:schemeClr val="accent1"/>
                </a:solidFill>
                <a:latin typeface="Sweden Sans" panose="02000000000000000000" pitchFamily="2" charset="77"/>
              </a:rPr>
              <a:t>physical</a:t>
            </a:r>
            <a:r>
              <a:rPr lang="sv-SE" sz="18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 </a:t>
            </a:r>
            <a:br>
              <a:rPr lang="sv-SE" sz="1800" b="0" dirty="0">
                <a:solidFill>
                  <a:schemeClr val="accent1"/>
                </a:solidFill>
                <a:latin typeface="Sweden Sans" panose="02000000000000000000" pitchFamily="2" charset="77"/>
              </a:rPr>
            </a:br>
            <a:r>
              <a:rPr lang="sv-SE" sz="18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and digital meetings </a:t>
            </a:r>
          </a:p>
        </p:txBody>
      </p:sp>
    </p:spTree>
    <p:extLst>
      <p:ext uri="{BB962C8B-B14F-4D97-AF65-F5344CB8AC3E}">
        <p14:creationId xmlns:p14="http://schemas.microsoft.com/office/powerpoint/2010/main" val="2917733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2">
            <a:extLst>
              <a:ext uri="{FF2B5EF4-FFF2-40B4-BE49-F238E27FC236}">
                <a16:creationId xmlns:a16="http://schemas.microsoft.com/office/drawing/2014/main" id="{BBD34B0C-D595-9A44-8264-DD73C4A7269F}"/>
              </a:ext>
            </a:extLst>
          </p:cNvPr>
          <p:cNvSpPr txBox="1"/>
          <p:nvPr/>
        </p:nvSpPr>
        <p:spPr>
          <a:xfrm>
            <a:off x="1082112" y="1563103"/>
            <a:ext cx="4276469" cy="243142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Visits to any of our offices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Study visits to one or several of</a:t>
            </a:r>
            <a:br>
              <a:rPr lang="en-US" sz="1800" b="0" dirty="0">
                <a:solidFill>
                  <a:schemeClr val="accent1"/>
                </a:solidFill>
                <a:latin typeface="Sweden Sans" panose="02000000000000000000" pitchFamily="2" charset="77"/>
              </a:rPr>
            </a:br>
            <a:r>
              <a:rPr lang="en-US" sz="18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our over 120 study visit objects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Online visits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Webinars </a:t>
            </a:r>
            <a:r>
              <a:rPr lang="en-US" sz="1800" b="0" dirty="0" err="1">
                <a:solidFill>
                  <a:schemeClr val="accent1"/>
                </a:solidFill>
                <a:latin typeface="Sweden Sans" panose="02000000000000000000" pitchFamily="2" charset="77"/>
              </a:rPr>
              <a:t>och</a:t>
            </a:r>
            <a:r>
              <a:rPr lang="en-US" sz="18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 livestreams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Match-making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Pre-studies and follow-up visits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/>
              </a:solidFill>
              <a:latin typeface="Sweden Sans" panose="02000000000000000000" pitchFamily="2" charset="77"/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E382093C-B8CB-F447-B5F0-671D8C1AD914}"/>
              </a:ext>
            </a:extLst>
          </p:cNvPr>
          <p:cNvSpPr txBox="1"/>
          <p:nvPr/>
        </p:nvSpPr>
        <p:spPr>
          <a:xfrm>
            <a:off x="1025577" y="653255"/>
            <a:ext cx="10608655" cy="8053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3200" b="1" u="none" strike="noStrike" cap="none" spc="0" normalizeH="0" baseline="0" dirty="0" err="1">
                <a:ln>
                  <a:noFill/>
                </a:ln>
                <a:solidFill>
                  <a:srgbClr val="005293"/>
                </a:solidFill>
                <a:effectLst/>
                <a:uFillTx/>
                <a:latin typeface="Sweden Sans" panose="02000000000000000000" pitchFamily="2" charset="77"/>
                <a:sym typeface="Sweden Sans"/>
              </a:rPr>
              <a:t>Our</a:t>
            </a:r>
            <a:r>
              <a:rPr kumimoji="0" lang="sv-SE" sz="3200" b="1" u="none" strike="noStrike" cap="none" spc="0" normalizeH="0" baseline="0" dirty="0">
                <a:ln>
                  <a:noFill/>
                </a:ln>
                <a:solidFill>
                  <a:srgbClr val="005293"/>
                </a:solidFill>
                <a:effectLst/>
                <a:uFillTx/>
                <a:latin typeface="Sweden Sans" panose="02000000000000000000" pitchFamily="2" charset="77"/>
                <a:sym typeface="Sweden Sans"/>
              </a:rPr>
              <a:t> offer</a:t>
            </a:r>
            <a:endParaRPr kumimoji="0" lang="en-GB" sz="3200" b="1" u="none" strike="noStrike" cap="none" spc="0" normalizeH="0" baseline="0" dirty="0">
              <a:ln>
                <a:noFill/>
              </a:ln>
              <a:solidFill>
                <a:srgbClr val="005293"/>
              </a:solidFill>
              <a:effectLst/>
              <a:uFillTx/>
              <a:latin typeface="Sweden Sans" panose="02000000000000000000" pitchFamily="2" charset="77"/>
              <a:sym typeface="Sweden Sans"/>
            </a:endParaRP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35B12559-FDC0-0F47-BB37-C80C72BC4E0C}"/>
              </a:ext>
            </a:extLst>
          </p:cNvPr>
          <p:cNvGrpSpPr/>
          <p:nvPr/>
        </p:nvGrpSpPr>
        <p:grpSpPr>
          <a:xfrm>
            <a:off x="4876878" y="-58994"/>
            <a:ext cx="4541690" cy="5261486"/>
            <a:chOff x="4876878" y="-58994"/>
            <a:chExt cx="4541690" cy="5261486"/>
          </a:xfrm>
        </p:grpSpPr>
        <p:pic>
          <p:nvPicPr>
            <p:cNvPr id="21" name="Picture 3" descr="A group of people sitting at a table&#10;&#10;Description generated with very high confidence">
              <a:extLst>
                <a:ext uri="{FF2B5EF4-FFF2-40B4-BE49-F238E27FC236}">
                  <a16:creationId xmlns:a16="http://schemas.microsoft.com/office/drawing/2014/main" id="{C5189D9D-4088-6C42-9BBE-5ECE934CD0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657" t="139" r="25821" b="411"/>
            <a:stretch/>
          </p:blipFill>
          <p:spPr>
            <a:xfrm>
              <a:off x="4876878" y="-58994"/>
              <a:ext cx="2271174" cy="2569292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  <p:pic>
          <p:nvPicPr>
            <p:cNvPr id="22" name="Picture 9" descr="A picture containing woman, young, cat, computer&#10;&#10;Description generated with very high confidence">
              <a:extLst>
                <a:ext uri="{FF2B5EF4-FFF2-40B4-BE49-F238E27FC236}">
                  <a16:creationId xmlns:a16="http://schemas.microsoft.com/office/drawing/2014/main" id="{6690E545-2491-6A41-B651-43E319BACB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0204"/>
            <a:stretch/>
          </p:blipFill>
          <p:spPr>
            <a:xfrm rot="5400000">
              <a:off x="6897722" y="158236"/>
              <a:ext cx="2562423" cy="2146441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  <p:pic>
          <p:nvPicPr>
            <p:cNvPr id="23" name="Picture 7" descr="A picture containing indoor, laptop, table, computer&#10;&#10;Description generated with very high confidence">
              <a:extLst>
                <a:ext uri="{FF2B5EF4-FFF2-40B4-BE49-F238E27FC236}">
                  <a16:creationId xmlns:a16="http://schemas.microsoft.com/office/drawing/2014/main" id="{FA7F338D-1394-7B44-B1D2-81CFD21415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9852"/>
            <a:stretch/>
          </p:blipFill>
          <p:spPr>
            <a:xfrm rot="5400000">
              <a:off x="4692043" y="2727181"/>
              <a:ext cx="2652097" cy="2278862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  <p:pic>
          <p:nvPicPr>
            <p:cNvPr id="24" name="Picture 5" descr="A group of people standing next to a window&#10;&#10;Description generated with high confidence">
              <a:extLst>
                <a:ext uri="{FF2B5EF4-FFF2-40B4-BE49-F238E27FC236}">
                  <a16:creationId xmlns:a16="http://schemas.microsoft.com/office/drawing/2014/main" id="{9A86AFEB-4EC2-6A42-B674-138DE899B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31922" r="43109"/>
            <a:stretch/>
          </p:blipFill>
          <p:spPr>
            <a:xfrm>
              <a:off x="7108721" y="2536945"/>
              <a:ext cx="2309847" cy="2665547"/>
            </a:xfrm>
            <a:prstGeom prst="rect">
              <a:avLst/>
            </a:prstGeom>
            <a:ln w="25400">
              <a:solidFill>
                <a:schemeClr val="bg1"/>
              </a:solidFill>
            </a:ln>
          </p:spPr>
        </p:pic>
      </p:grpSp>
      <p:sp>
        <p:nvSpPr>
          <p:cNvPr id="25" name="Rätvinklig triangel 24">
            <a:extLst>
              <a:ext uri="{FF2B5EF4-FFF2-40B4-BE49-F238E27FC236}">
                <a16:creationId xmlns:a16="http://schemas.microsoft.com/office/drawing/2014/main" id="{43694AF9-78CE-7046-B12A-DE84E4D35304}"/>
              </a:ext>
            </a:extLst>
          </p:cNvPr>
          <p:cNvSpPr/>
          <p:nvPr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rgbClr val="005293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hangingPunct="0">
              <a:spcBef>
                <a:spcPts val="300"/>
              </a:spcBef>
            </a:pPr>
            <a:endParaRPr lang="sv-SE" sz="825">
              <a:solidFill>
                <a:srgbClr val="000000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20614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E382093C-B8CB-F447-B5F0-671D8C1AD914}"/>
              </a:ext>
            </a:extLst>
          </p:cNvPr>
          <p:cNvSpPr txBox="1"/>
          <p:nvPr/>
        </p:nvSpPr>
        <p:spPr>
          <a:xfrm>
            <a:off x="1025577" y="653255"/>
            <a:ext cx="10608655" cy="8053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3200" b="1" u="none" strike="noStrike" cap="none" spc="0" normalizeH="0" baseline="0" dirty="0">
                <a:ln>
                  <a:noFill/>
                </a:ln>
                <a:solidFill>
                  <a:srgbClr val="005293"/>
                </a:solidFill>
                <a:effectLst/>
                <a:uFillTx/>
                <a:latin typeface="Sweden Sans" panose="02000000000000000000" pitchFamily="2" charset="77"/>
                <a:sym typeface="Sweden Sans"/>
              </a:rPr>
              <a:t>The process</a:t>
            </a:r>
            <a:endParaRPr kumimoji="0" lang="en-GB" sz="3200" b="1" u="none" strike="noStrike" cap="none" spc="0" normalizeH="0" baseline="0" dirty="0">
              <a:ln>
                <a:noFill/>
              </a:ln>
              <a:solidFill>
                <a:srgbClr val="005293"/>
              </a:solidFill>
              <a:effectLst/>
              <a:uFillTx/>
              <a:latin typeface="Sweden Sans" panose="02000000000000000000" pitchFamily="2" charset="77"/>
              <a:sym typeface="Sweden Sans"/>
            </a:endParaRPr>
          </a:p>
        </p:txBody>
      </p:sp>
      <p:sp>
        <p:nvSpPr>
          <p:cNvPr id="25" name="Rätvinklig triangel 24">
            <a:extLst>
              <a:ext uri="{FF2B5EF4-FFF2-40B4-BE49-F238E27FC236}">
                <a16:creationId xmlns:a16="http://schemas.microsoft.com/office/drawing/2014/main" id="{43694AF9-78CE-7046-B12A-DE84E4D35304}"/>
              </a:ext>
            </a:extLst>
          </p:cNvPr>
          <p:cNvSpPr/>
          <p:nvPr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rgbClr val="005293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hangingPunct="0">
              <a:spcBef>
                <a:spcPts val="300"/>
              </a:spcBef>
            </a:pPr>
            <a:endParaRPr lang="sv-SE" sz="825">
              <a:solidFill>
                <a:srgbClr val="000000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03ADE8D6-2DD2-9F42-9A64-C81253299491}"/>
              </a:ext>
            </a:extLst>
          </p:cNvPr>
          <p:cNvGrpSpPr/>
          <p:nvPr/>
        </p:nvGrpSpPr>
        <p:grpSpPr>
          <a:xfrm>
            <a:off x="735827" y="1581150"/>
            <a:ext cx="7672346" cy="2147334"/>
            <a:chOff x="533400" y="4337050"/>
            <a:chExt cx="20806456" cy="5842000"/>
          </a:xfrm>
        </p:grpSpPr>
        <p:sp>
          <p:nvSpPr>
            <p:cNvPr id="11" name="Ellips 10">
              <a:extLst>
                <a:ext uri="{FF2B5EF4-FFF2-40B4-BE49-F238E27FC236}">
                  <a16:creationId xmlns:a16="http://schemas.microsoft.com/office/drawing/2014/main" id="{DFD8E3A8-81EA-FC4D-8C58-05D73403B26F}"/>
                </a:ext>
              </a:extLst>
            </p:cNvPr>
            <p:cNvSpPr/>
            <p:nvPr/>
          </p:nvSpPr>
          <p:spPr>
            <a:xfrm>
              <a:off x="15688031" y="4337050"/>
              <a:ext cx="5651825" cy="5842000"/>
            </a:xfrm>
            <a:prstGeom prst="ellipse">
              <a:avLst/>
            </a:prstGeom>
            <a:solidFill>
              <a:srgbClr val="005293"/>
            </a:solidFill>
            <a:ln w="25400" cap="flat">
              <a:noFill/>
              <a:miter lim="400000"/>
            </a:ln>
            <a:effectLst>
              <a:outerShdw blurRad="317500" dist="304800" dir="2700000" algn="tl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06400" tIns="406400" rIns="406400" bIns="406400" numCol="1" spcCol="38100" rtlCol="0" anchor="t">
              <a:norm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8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sv-SE" sz="1000" b="1" i="0" u="none" strike="noStrike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endParaRPr>
            </a:p>
          </p:txBody>
        </p:sp>
        <p:grpSp>
          <p:nvGrpSpPr>
            <p:cNvPr id="12" name="Grupp 11">
              <a:extLst>
                <a:ext uri="{FF2B5EF4-FFF2-40B4-BE49-F238E27FC236}">
                  <a16:creationId xmlns:a16="http://schemas.microsoft.com/office/drawing/2014/main" id="{9D45E6AD-6794-FA43-B459-7700722CA17A}"/>
                </a:ext>
              </a:extLst>
            </p:cNvPr>
            <p:cNvGrpSpPr/>
            <p:nvPr/>
          </p:nvGrpSpPr>
          <p:grpSpPr>
            <a:xfrm>
              <a:off x="533400" y="5892800"/>
              <a:ext cx="15154632" cy="2768600"/>
              <a:chOff x="279400" y="5486400"/>
              <a:chExt cx="17399000" cy="2997200"/>
            </a:xfrm>
          </p:grpSpPr>
          <p:sp>
            <p:nvSpPr>
              <p:cNvPr id="27" name="Femhörning 26">
                <a:extLst>
                  <a:ext uri="{FF2B5EF4-FFF2-40B4-BE49-F238E27FC236}">
                    <a16:creationId xmlns:a16="http://schemas.microsoft.com/office/drawing/2014/main" id="{BBA9A188-9426-9144-AE84-66D8339F70DC}"/>
                  </a:ext>
                </a:extLst>
              </p:cNvPr>
              <p:cNvSpPr/>
              <p:nvPr/>
            </p:nvSpPr>
            <p:spPr>
              <a:xfrm>
                <a:off x="12420600" y="5537200"/>
                <a:ext cx="5257800" cy="2946400"/>
              </a:xfrm>
              <a:prstGeom prst="homePlate">
                <a:avLst/>
              </a:prstGeom>
              <a:solidFill>
                <a:srgbClr val="FFFFFF"/>
              </a:solidFill>
              <a:ln w="25400" cap="flat">
                <a:noFill/>
                <a:miter lim="400000"/>
              </a:ln>
              <a:effectLst>
                <a:outerShdw blurRad="342900" dist="508000" dir="2580000" algn="tl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06400" tIns="406400" rIns="406400" bIns="406400" numCol="1" spcCol="38100" rtlCol="0" anchor="t">
                <a:normAutofit fontScale="70000" lnSpcReduction="20000"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</p:txBody>
          </p:sp>
          <p:sp>
            <p:nvSpPr>
              <p:cNvPr id="28" name="Femhörning 27">
                <a:extLst>
                  <a:ext uri="{FF2B5EF4-FFF2-40B4-BE49-F238E27FC236}">
                    <a16:creationId xmlns:a16="http://schemas.microsoft.com/office/drawing/2014/main" id="{E28502E3-DA96-5342-9960-02250803982D}"/>
                  </a:ext>
                </a:extLst>
              </p:cNvPr>
              <p:cNvSpPr/>
              <p:nvPr/>
            </p:nvSpPr>
            <p:spPr>
              <a:xfrm>
                <a:off x="8356600" y="5511800"/>
                <a:ext cx="5257800" cy="2946400"/>
              </a:xfrm>
              <a:prstGeom prst="homePlate">
                <a:avLst/>
              </a:prstGeom>
              <a:solidFill>
                <a:srgbClr val="FFFFFF"/>
              </a:solidFill>
              <a:ln w="25400" cap="flat">
                <a:noFill/>
                <a:miter lim="400000"/>
              </a:ln>
              <a:effectLst>
                <a:outerShdw blurRad="342900" dist="508000" dir="2580000" algn="tl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06400" tIns="406400" rIns="406400" bIns="406400" numCol="1" spcCol="38100" rtlCol="0" anchor="t">
                <a:normAutofit fontScale="70000" lnSpcReduction="20000"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</p:txBody>
          </p:sp>
          <p:sp>
            <p:nvSpPr>
              <p:cNvPr id="29" name="Femhörning 28">
                <a:extLst>
                  <a:ext uri="{FF2B5EF4-FFF2-40B4-BE49-F238E27FC236}">
                    <a16:creationId xmlns:a16="http://schemas.microsoft.com/office/drawing/2014/main" id="{666646BE-9CFD-C942-B1CF-1D4BD98B3E1B}"/>
                  </a:ext>
                </a:extLst>
              </p:cNvPr>
              <p:cNvSpPr/>
              <p:nvPr/>
            </p:nvSpPr>
            <p:spPr>
              <a:xfrm>
                <a:off x="4292600" y="5511800"/>
                <a:ext cx="5257800" cy="2946400"/>
              </a:xfrm>
              <a:prstGeom prst="homePlate">
                <a:avLst/>
              </a:prstGeom>
              <a:solidFill>
                <a:srgbClr val="FFFFFF"/>
              </a:solidFill>
              <a:ln w="25400" cap="flat">
                <a:noFill/>
                <a:miter lim="400000"/>
              </a:ln>
              <a:effectLst>
                <a:outerShdw blurRad="342900" dist="508000" dir="2580000" algn="tl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06400" tIns="406400" rIns="406400" bIns="406400" numCol="1" spcCol="38100" rtlCol="0" anchor="t">
                <a:normAutofit fontScale="70000" lnSpcReduction="20000"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</p:txBody>
          </p:sp>
          <p:sp>
            <p:nvSpPr>
              <p:cNvPr id="30" name="Femhörning 29">
                <a:extLst>
                  <a:ext uri="{FF2B5EF4-FFF2-40B4-BE49-F238E27FC236}">
                    <a16:creationId xmlns:a16="http://schemas.microsoft.com/office/drawing/2014/main" id="{ADC44D74-5AD3-F84A-A022-3D0042F8AB10}"/>
                  </a:ext>
                </a:extLst>
              </p:cNvPr>
              <p:cNvSpPr/>
              <p:nvPr/>
            </p:nvSpPr>
            <p:spPr>
              <a:xfrm>
                <a:off x="279400" y="5486400"/>
                <a:ext cx="5257800" cy="2946400"/>
              </a:xfrm>
              <a:prstGeom prst="homePlate">
                <a:avLst/>
              </a:prstGeom>
              <a:solidFill>
                <a:srgbClr val="66A380"/>
              </a:solidFill>
              <a:ln w="25400" cap="flat">
                <a:noFill/>
                <a:miter lim="400000"/>
              </a:ln>
              <a:effectLst>
                <a:outerShdw blurRad="342900" dist="508000" dir="2580000" algn="tl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06400" tIns="406400" rIns="406400" bIns="406400" numCol="1" spcCol="38100" rtlCol="0" anchor="t">
                <a:normAutofit fontScale="70000" lnSpcReduction="20000"/>
              </a:bodyPr>
              <a:lstStyle/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lang="sv-SE" sz="1000" b="1" dirty="0">
                  <a:solidFill>
                    <a:schemeClr val="accent1"/>
                  </a:solidFill>
                  <a:latin typeface="Sweden Sans" panose="02000000000000000000" pitchFamily="2" charset="77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  <a:p>
                <a:pPr marL="0" marR="0" indent="0" algn="l" defTabSz="1828800" rtl="0" fontAlgn="auto" latinLnBrk="0" hangingPunct="0">
                  <a:lnSpc>
                    <a:spcPct val="100000"/>
                  </a:lnSpc>
                  <a:spcBef>
                    <a:spcPts val="8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sv-SE" sz="1000" b="1" i="0" u="none" strike="noStrike" cap="none" spc="0" normalizeH="0" baseline="0" dirty="0">
                  <a:ln>
                    <a:noFill/>
                  </a:ln>
                  <a:solidFill>
                    <a:schemeClr val="accent1"/>
                  </a:solidFill>
                  <a:effectLst/>
                  <a:uFillTx/>
                  <a:latin typeface="Sweden Sans" panose="02000000000000000000" pitchFamily="2" charset="77"/>
                  <a:ea typeface="Sweden Sans"/>
                  <a:cs typeface="Sweden Sans"/>
                  <a:sym typeface="Sweden Sans"/>
                </a:endParaRPr>
              </a:p>
            </p:txBody>
          </p:sp>
        </p:grpSp>
        <p:sp>
          <p:nvSpPr>
            <p:cNvPr id="13" name="TextBox 2">
              <a:extLst>
                <a:ext uri="{FF2B5EF4-FFF2-40B4-BE49-F238E27FC236}">
                  <a16:creationId xmlns:a16="http://schemas.microsoft.com/office/drawing/2014/main" id="{F4018F23-349E-0A46-A37C-A20E9924D9C3}"/>
                </a:ext>
              </a:extLst>
            </p:cNvPr>
            <p:cNvSpPr txBox="1"/>
            <p:nvPr/>
          </p:nvSpPr>
          <p:spPr>
            <a:xfrm>
              <a:off x="1736725" y="6820697"/>
              <a:ext cx="2606675" cy="96291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7" tIns="91437" rIns="91437" bIns="91437" numCol="1" spcCol="38100" rtlCol="0" anchor="t">
              <a:spAutoFit/>
            </a:bodyPr>
            <a:lstStyle/>
            <a:p>
              <a:r>
                <a:rPr lang="sv-SE" sz="1100" b="1" dirty="0">
                  <a:solidFill>
                    <a:schemeClr val="bg1"/>
                  </a:solidFill>
                  <a:latin typeface="Sweden Sans" panose="02000000000000000000" pitchFamily="2" charset="77"/>
                </a:rPr>
                <a:t>Process</a:t>
              </a:r>
            </a:p>
          </p:txBody>
        </p:sp>
        <p:sp>
          <p:nvSpPr>
            <p:cNvPr id="14" name="TextBox 2">
              <a:extLst>
                <a:ext uri="{FF2B5EF4-FFF2-40B4-BE49-F238E27FC236}">
                  <a16:creationId xmlns:a16="http://schemas.microsoft.com/office/drawing/2014/main" id="{906D71B5-617C-224D-973F-DBDDDB9701FA}"/>
                </a:ext>
              </a:extLst>
            </p:cNvPr>
            <p:cNvSpPr txBox="1"/>
            <p:nvPr/>
          </p:nvSpPr>
          <p:spPr>
            <a:xfrm>
              <a:off x="5013325" y="6795298"/>
              <a:ext cx="4562475" cy="96291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7" tIns="91437" rIns="91437" bIns="91437" numCol="1" spcCol="38100" rtlCol="0" anchor="t">
              <a:spAutoFit/>
            </a:bodyPr>
            <a:lstStyle/>
            <a:p>
              <a:r>
                <a:rPr lang="sv-SE" sz="1100" b="1" dirty="0">
                  <a:solidFill>
                    <a:schemeClr val="accent1"/>
                  </a:solidFill>
                  <a:latin typeface="Sweden Sans" panose="02000000000000000000" pitchFamily="2" charset="77"/>
                </a:rPr>
                <a:t>Meeting </a:t>
              </a:r>
              <a:r>
                <a:rPr lang="sv-SE" sz="1100" b="1" dirty="0" err="1">
                  <a:solidFill>
                    <a:schemeClr val="accent1"/>
                  </a:solidFill>
                  <a:latin typeface="Sweden Sans" panose="02000000000000000000" pitchFamily="2" charset="77"/>
                </a:rPr>
                <a:t>request</a:t>
              </a:r>
              <a:endParaRPr lang="sv-SE" sz="1100" b="1" dirty="0">
                <a:solidFill>
                  <a:schemeClr val="accent1"/>
                </a:solidFill>
                <a:latin typeface="Sweden Sans" panose="02000000000000000000" pitchFamily="2" charset="77"/>
              </a:endParaRPr>
            </a:p>
          </p:txBody>
        </p:sp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41806558-F780-F740-BECF-F4B0D6121CDE}"/>
                </a:ext>
              </a:extLst>
            </p:cNvPr>
            <p:cNvSpPr txBox="1"/>
            <p:nvPr/>
          </p:nvSpPr>
          <p:spPr>
            <a:xfrm>
              <a:off x="8747127" y="6846099"/>
              <a:ext cx="3140074" cy="96291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7" tIns="91437" rIns="91437" bIns="91437" numCol="1" spcCol="38100" rtlCol="0" anchor="t">
              <a:spAutoFit/>
            </a:bodyPr>
            <a:lstStyle/>
            <a:p>
              <a:r>
                <a:rPr lang="sv-SE" sz="1100" b="1" dirty="0">
                  <a:solidFill>
                    <a:schemeClr val="accent1"/>
                  </a:solidFill>
                  <a:latin typeface="Sweden Sans" panose="02000000000000000000" pitchFamily="2" charset="77"/>
                </a:rPr>
                <a:t>Screening</a:t>
              </a:r>
            </a:p>
          </p:txBody>
        </p:sp>
        <p:sp>
          <p:nvSpPr>
            <p:cNvPr id="16" name="TextBox 2">
              <a:extLst>
                <a:ext uri="{FF2B5EF4-FFF2-40B4-BE49-F238E27FC236}">
                  <a16:creationId xmlns:a16="http://schemas.microsoft.com/office/drawing/2014/main" id="{3EF46E85-514E-D74B-8F04-DA14F9E87F7F}"/>
                </a:ext>
              </a:extLst>
            </p:cNvPr>
            <p:cNvSpPr txBox="1"/>
            <p:nvPr/>
          </p:nvSpPr>
          <p:spPr>
            <a:xfrm>
              <a:off x="12191999" y="6592098"/>
              <a:ext cx="3140074" cy="142344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7" tIns="91437" rIns="91437" bIns="91437" numCol="1" spcCol="38100" rtlCol="0" anchor="t">
              <a:spAutoFit/>
            </a:bodyPr>
            <a:lstStyle/>
            <a:p>
              <a:r>
                <a:rPr lang="sv-SE" sz="1100" b="1" dirty="0">
                  <a:solidFill>
                    <a:schemeClr val="accent1"/>
                  </a:solidFill>
                  <a:latin typeface="Sweden Sans" panose="02000000000000000000" pitchFamily="2" charset="77"/>
                </a:rPr>
                <a:t>Visit/meeting/</a:t>
              </a:r>
              <a:r>
                <a:rPr lang="sv-SE" sz="1100" b="1" dirty="0" err="1">
                  <a:solidFill>
                    <a:schemeClr val="accent1"/>
                  </a:solidFill>
                  <a:latin typeface="Sweden Sans" panose="02000000000000000000" pitchFamily="2" charset="77"/>
                </a:rPr>
                <a:t>study</a:t>
              </a:r>
              <a:r>
                <a:rPr lang="sv-SE" sz="1100" b="1" dirty="0">
                  <a:solidFill>
                    <a:schemeClr val="accent1"/>
                  </a:solidFill>
                  <a:latin typeface="Sweden Sans" panose="02000000000000000000" pitchFamily="2" charset="77"/>
                </a:rPr>
                <a:t> visit</a:t>
              </a:r>
            </a:p>
          </p:txBody>
        </p:sp>
        <p:sp>
          <p:nvSpPr>
            <p:cNvPr id="18" name="TextBox 2">
              <a:extLst>
                <a:ext uri="{FF2B5EF4-FFF2-40B4-BE49-F238E27FC236}">
                  <a16:creationId xmlns:a16="http://schemas.microsoft.com/office/drawing/2014/main" id="{FD0A5376-AFE2-4F48-A214-22B2DD4ABBFA}"/>
                </a:ext>
              </a:extLst>
            </p:cNvPr>
            <p:cNvSpPr txBox="1"/>
            <p:nvPr/>
          </p:nvSpPr>
          <p:spPr>
            <a:xfrm>
              <a:off x="16743833" y="6311646"/>
              <a:ext cx="3521659" cy="188397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7" tIns="91437" rIns="91437" bIns="91437" numCol="1" spcCol="38100" rtlCol="0" anchor="t">
              <a:spAutoFit/>
            </a:bodyPr>
            <a:lstStyle/>
            <a:p>
              <a:pPr algn="ctr"/>
              <a:r>
                <a:rPr lang="sv-SE" sz="1100" b="1" dirty="0">
                  <a:solidFill>
                    <a:schemeClr val="bg1"/>
                  </a:solidFill>
                  <a:latin typeface="Sweden Sans" panose="02000000000000000000" pitchFamily="2" charset="77"/>
                </a:rPr>
                <a:t>Business </a:t>
              </a:r>
              <a:r>
                <a:rPr lang="sv-SE" sz="1100" b="1" dirty="0" err="1">
                  <a:solidFill>
                    <a:schemeClr val="bg1"/>
                  </a:solidFill>
                  <a:latin typeface="Sweden Sans" panose="02000000000000000000" pitchFamily="2" charset="77"/>
                </a:rPr>
                <a:t>opportunity</a:t>
              </a:r>
              <a:r>
                <a:rPr lang="sv-SE" sz="1100" b="1" dirty="0">
                  <a:solidFill>
                    <a:schemeClr val="bg1"/>
                  </a:solidFill>
                  <a:latin typeface="Sweden Sans" panose="02000000000000000000" pitchFamily="2" charset="77"/>
                </a:rPr>
                <a:t>/</a:t>
              </a:r>
            </a:p>
            <a:p>
              <a:r>
                <a:rPr lang="sv-SE" sz="1100" b="1" dirty="0">
                  <a:solidFill>
                    <a:schemeClr val="bg1"/>
                  </a:solidFill>
                  <a:latin typeface="Sweden Sans" panose="02000000000000000000" pitchFamily="2" charset="77"/>
                </a:rPr>
                <a:t>implementation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344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B5F8694C-8519-BF40-827F-D93C2166C5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8" b="5814"/>
          <a:stretch/>
        </p:blipFill>
        <p:spPr>
          <a:xfrm>
            <a:off x="0" y="0"/>
            <a:ext cx="9160651" cy="5143500"/>
          </a:xfrm>
          <a:prstGeom prst="rect">
            <a:avLst/>
          </a:prstGeom>
        </p:spPr>
      </p:pic>
      <p:sp>
        <p:nvSpPr>
          <p:cNvPr id="3" name="Rätvinklig triangel 2">
            <a:extLst>
              <a:ext uri="{FF2B5EF4-FFF2-40B4-BE49-F238E27FC236}">
                <a16:creationId xmlns:a16="http://schemas.microsoft.com/office/drawing/2014/main" id="{BE10C67D-C808-3547-82A2-B6F65C43239F}"/>
              </a:ext>
            </a:extLst>
          </p:cNvPr>
          <p:cNvSpPr/>
          <p:nvPr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rgbClr val="005293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hangingPunct="0">
              <a:spcBef>
                <a:spcPts val="300"/>
              </a:spcBef>
            </a:pPr>
            <a:endParaRPr lang="sv-SE" sz="825">
              <a:solidFill>
                <a:srgbClr val="000000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  <p:sp>
        <p:nvSpPr>
          <p:cNvPr id="4" name="Rätvinklig triangel 3">
            <a:extLst>
              <a:ext uri="{FF2B5EF4-FFF2-40B4-BE49-F238E27FC236}">
                <a16:creationId xmlns:a16="http://schemas.microsoft.com/office/drawing/2014/main" id="{09FD0B14-1FB2-F94D-B48D-74F8B114A1C6}"/>
              </a:ext>
            </a:extLst>
          </p:cNvPr>
          <p:cNvSpPr/>
          <p:nvPr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hangingPunct="0">
              <a:spcBef>
                <a:spcPts val="300"/>
              </a:spcBef>
            </a:pPr>
            <a:endParaRPr lang="sv-SE" sz="825">
              <a:solidFill>
                <a:srgbClr val="000000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6E0F132-4B2D-7F4F-A537-7E660FFF33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228600"/>
            <a:ext cx="884045" cy="39516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7941DE5-6FC8-BF4D-99DD-D3CA77D40792}"/>
              </a:ext>
            </a:extLst>
          </p:cNvPr>
          <p:cNvSpPr/>
          <p:nvPr/>
        </p:nvSpPr>
        <p:spPr>
          <a:xfrm>
            <a:off x="0" y="1941342"/>
            <a:ext cx="9509760" cy="1139483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E30FB2D6-F0E4-3A4C-B54D-7BE2F033C886}"/>
              </a:ext>
            </a:extLst>
          </p:cNvPr>
          <p:cNvSpPr txBox="1"/>
          <p:nvPr/>
        </p:nvSpPr>
        <p:spPr>
          <a:xfrm>
            <a:off x="0" y="1919050"/>
            <a:ext cx="9144000" cy="114389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lvl="0" algn="ctr" defTabSz="1828800" hangingPunct="0">
              <a:spcBef>
                <a:spcPts val="1000"/>
              </a:spcBef>
              <a:defRPr/>
            </a:pPr>
            <a:r>
              <a:rPr lang="sv-SE" sz="5400" b="1" kern="0" dirty="0" err="1">
                <a:solidFill>
                  <a:srgbClr val="005293"/>
                </a:solidFill>
                <a:latin typeface="Sweden Sans"/>
                <a:ea typeface="Sweden Sans"/>
                <a:cs typeface="Sweden Sans"/>
                <a:sym typeface="Sweden Sans"/>
              </a:rPr>
              <a:t>Results</a:t>
            </a:r>
            <a:r>
              <a:rPr lang="sv-SE" sz="5400" b="1" kern="0" dirty="0">
                <a:solidFill>
                  <a:srgbClr val="005293"/>
                </a:solidFill>
                <a:latin typeface="Sweden Sans"/>
                <a:ea typeface="Sweden Sans"/>
                <a:cs typeface="Sweden Sans"/>
                <a:sym typeface="Sweden Sans"/>
              </a:rPr>
              <a:t> so far</a:t>
            </a:r>
            <a:endParaRPr lang="en-GB" sz="5400" b="1" kern="0" dirty="0">
              <a:solidFill>
                <a:srgbClr val="005293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8908352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E382093C-B8CB-F447-B5F0-671D8C1AD914}"/>
              </a:ext>
            </a:extLst>
          </p:cNvPr>
          <p:cNvSpPr txBox="1"/>
          <p:nvPr/>
        </p:nvSpPr>
        <p:spPr>
          <a:xfrm>
            <a:off x="1025577" y="653255"/>
            <a:ext cx="10608655" cy="80534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3200" b="1" u="none" strike="noStrike" cap="none" spc="0" normalizeH="0" baseline="0" dirty="0" err="1">
                <a:ln>
                  <a:noFill/>
                </a:ln>
                <a:solidFill>
                  <a:srgbClr val="005293"/>
                </a:solidFill>
                <a:effectLst/>
                <a:uFillTx/>
                <a:latin typeface="Sweden Sans" panose="02000000000000000000" pitchFamily="2" charset="77"/>
                <a:sym typeface="Sweden Sans"/>
              </a:rPr>
              <a:t>Visitors</a:t>
            </a:r>
            <a:r>
              <a:rPr kumimoji="0" lang="sv-SE" sz="3200" b="1" u="none" strike="noStrike" cap="none" spc="0" normalizeH="0" baseline="0" dirty="0">
                <a:ln>
                  <a:noFill/>
                </a:ln>
                <a:solidFill>
                  <a:srgbClr val="005293"/>
                </a:solidFill>
                <a:effectLst/>
                <a:uFillTx/>
                <a:latin typeface="Sweden Sans" panose="02000000000000000000" pitchFamily="2" charset="77"/>
                <a:sym typeface="Sweden Sans"/>
              </a:rPr>
              <a:t> 2020</a:t>
            </a:r>
            <a:endParaRPr kumimoji="0" lang="en-GB" sz="3200" b="1" u="none" strike="noStrike" cap="none" spc="0" normalizeH="0" baseline="0" dirty="0">
              <a:ln>
                <a:noFill/>
              </a:ln>
              <a:solidFill>
                <a:srgbClr val="005293"/>
              </a:solidFill>
              <a:effectLst/>
              <a:uFillTx/>
              <a:latin typeface="Sweden Sans" panose="02000000000000000000" pitchFamily="2" charset="77"/>
              <a:sym typeface="Sweden Sans"/>
            </a:endParaRPr>
          </a:p>
        </p:txBody>
      </p:sp>
      <p:sp>
        <p:nvSpPr>
          <p:cNvPr id="25" name="Rätvinklig triangel 24">
            <a:extLst>
              <a:ext uri="{FF2B5EF4-FFF2-40B4-BE49-F238E27FC236}">
                <a16:creationId xmlns:a16="http://schemas.microsoft.com/office/drawing/2014/main" id="{43694AF9-78CE-7046-B12A-DE84E4D35304}"/>
              </a:ext>
            </a:extLst>
          </p:cNvPr>
          <p:cNvSpPr/>
          <p:nvPr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rgbClr val="005293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hangingPunct="0">
              <a:spcBef>
                <a:spcPts val="300"/>
              </a:spcBef>
            </a:pPr>
            <a:endParaRPr lang="sv-SE" sz="825">
              <a:solidFill>
                <a:srgbClr val="000000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  <p:pic>
        <p:nvPicPr>
          <p:cNvPr id="21" name="Bild 20" descr="Grupp med människor">
            <a:extLst>
              <a:ext uri="{FF2B5EF4-FFF2-40B4-BE49-F238E27FC236}">
                <a16:creationId xmlns:a16="http://schemas.microsoft.com/office/drawing/2014/main" id="{8DDA7B94-A9C3-7A46-B045-868B5B678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9078" y="1589009"/>
            <a:ext cx="2579377" cy="2681895"/>
          </a:xfrm>
          <a:prstGeom prst="rect">
            <a:avLst/>
          </a:prstGeom>
          <a:effectLst>
            <a:outerShdw blurRad="393700" dist="152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Bild 21" descr="Jordglob: Afrika och Europa">
            <a:extLst>
              <a:ext uri="{FF2B5EF4-FFF2-40B4-BE49-F238E27FC236}">
                <a16:creationId xmlns:a16="http://schemas.microsoft.com/office/drawing/2014/main" id="{5F5A4AB2-2FDC-164A-9043-0B00BA464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4242" y="1276350"/>
            <a:ext cx="2699134" cy="2806412"/>
          </a:xfrm>
          <a:prstGeom prst="rect">
            <a:avLst/>
          </a:prstGeom>
          <a:effectLst>
            <a:outerShdw blurRad="330200" dist="1905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3" name="Bild 22" descr="Handskakning">
            <a:extLst>
              <a:ext uri="{FF2B5EF4-FFF2-40B4-BE49-F238E27FC236}">
                <a16:creationId xmlns:a16="http://schemas.microsoft.com/office/drawing/2014/main" id="{0ADA0CF4-726F-AD47-A2D1-F50ECEFF22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21258" y="1576267"/>
            <a:ext cx="1298901" cy="1350526"/>
          </a:xfrm>
          <a:prstGeom prst="rect">
            <a:avLst/>
          </a:prstGeom>
          <a:effectLst>
            <a:outerShdw blurRad="215900" dist="1905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5F919F00-31C9-FF42-A1DB-B868A4CBFD2D}"/>
              </a:ext>
            </a:extLst>
          </p:cNvPr>
          <p:cNvSpPr/>
          <p:nvPr/>
        </p:nvSpPr>
        <p:spPr>
          <a:xfrm>
            <a:off x="1150938" y="3030279"/>
            <a:ext cx="2230215" cy="40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91016B59-1A4F-3647-868A-A9F9AEA791CB}"/>
              </a:ext>
            </a:extLst>
          </p:cNvPr>
          <p:cNvSpPr txBox="1"/>
          <p:nvPr/>
        </p:nvSpPr>
        <p:spPr>
          <a:xfrm>
            <a:off x="1150938" y="2884086"/>
            <a:ext cx="2230215" cy="5591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ctr">
            <a:spAutoFit/>
          </a:bodyPr>
          <a:lstStyle/>
          <a:p>
            <a:pPr marL="0" marR="0" lvl="0" indent="0" algn="ctr" defTabSz="18288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600" b="1" dirty="0">
                <a:solidFill>
                  <a:srgbClr val="FECB00"/>
                </a:solidFill>
                <a:latin typeface="Sweden Sans" panose="02000000000000000000" pitchFamily="50" charset="0"/>
              </a:rPr>
              <a:t>2011</a:t>
            </a:r>
            <a:r>
              <a:rPr kumimoji="0" lang="sv-SE" sz="1600" b="1" i="0" u="none" strike="noStrike" kern="0" cap="none" spc="0" normalizeH="0" baseline="0" noProof="0" dirty="0">
                <a:ln>
                  <a:noFill/>
                </a:ln>
                <a:solidFill>
                  <a:srgbClr val="FECB00"/>
                </a:solidFill>
                <a:effectLst/>
                <a:uLnTx/>
                <a:uFillTx/>
                <a:latin typeface="Sweden Sans" panose="02000000000000000000" pitchFamily="50" charset="0"/>
                <a:sym typeface="Sweden Sans"/>
              </a:rPr>
              <a:t> </a:t>
            </a:r>
            <a:r>
              <a:rPr kumimoji="0" lang="sv-S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ECB00"/>
                </a:solidFill>
                <a:effectLst/>
                <a:uLnTx/>
                <a:uFillTx/>
                <a:latin typeface="Sweden Sans" panose="02000000000000000000" pitchFamily="50" charset="0"/>
                <a:sym typeface="Sweden Sans"/>
              </a:rPr>
              <a:t>visitors</a:t>
            </a:r>
            <a:endParaRPr kumimoji="0" lang="sv-SE" sz="1600" b="1" i="0" u="none" strike="noStrike" kern="0" cap="none" spc="0" normalizeH="0" baseline="0" noProof="0" dirty="0">
              <a:ln>
                <a:noFill/>
              </a:ln>
              <a:solidFill>
                <a:srgbClr val="FECB00"/>
              </a:solidFill>
              <a:effectLst/>
              <a:uLnTx/>
              <a:uFillTx/>
              <a:latin typeface="Sweden Sans" panose="02000000000000000000" pitchFamily="50" charset="0"/>
              <a:sym typeface="Sweden Sans"/>
            </a:endParaRP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67D5C09B-F69A-A841-859A-BD3DB9CAD114}"/>
              </a:ext>
            </a:extLst>
          </p:cNvPr>
          <p:cNvSpPr/>
          <p:nvPr/>
        </p:nvSpPr>
        <p:spPr>
          <a:xfrm>
            <a:off x="3759459" y="3023191"/>
            <a:ext cx="2230215" cy="40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DC8D7829-A967-D844-B4CA-4762FF73BBBC}"/>
              </a:ext>
            </a:extLst>
          </p:cNvPr>
          <p:cNvSpPr txBox="1"/>
          <p:nvPr/>
        </p:nvSpPr>
        <p:spPr>
          <a:xfrm>
            <a:off x="3577102" y="2896826"/>
            <a:ext cx="2478044" cy="5591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lvl="0" indent="0" algn="ctr" defTabSz="18288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0" cap="none" spc="0" normalizeH="0" baseline="0" noProof="0" dirty="0">
                <a:ln>
                  <a:noFill/>
                </a:ln>
                <a:solidFill>
                  <a:srgbClr val="FECB00"/>
                </a:solidFill>
                <a:effectLst/>
                <a:uLnTx/>
                <a:uFillTx/>
                <a:latin typeface="Sweden Sans" panose="02000000000000000000" pitchFamily="50" charset="0"/>
                <a:sym typeface="Sweden Sans"/>
              </a:rPr>
              <a:t>127 delegations</a:t>
            </a:r>
            <a:endParaRPr kumimoji="0" lang="sv-SE" sz="1600" b="1" i="0" u="none" strike="noStrike" kern="0" cap="none" spc="0" normalizeH="0" baseline="0" noProof="0" dirty="0">
              <a:ln>
                <a:noFill/>
              </a:ln>
              <a:solidFill>
                <a:srgbClr val="FECB00"/>
              </a:solidFill>
              <a:effectLst/>
              <a:uLnTx/>
              <a:uFillTx/>
              <a:latin typeface="Sweden Sans"/>
              <a:sym typeface="Sweden Sans"/>
            </a:endParaRP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E558BAE3-8DF2-2441-AF48-1092F7F87C85}"/>
              </a:ext>
            </a:extLst>
          </p:cNvPr>
          <p:cNvSpPr/>
          <p:nvPr/>
        </p:nvSpPr>
        <p:spPr>
          <a:xfrm>
            <a:off x="6311273" y="2991293"/>
            <a:ext cx="2230215" cy="4040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textruta 31">
            <a:extLst>
              <a:ext uri="{FF2B5EF4-FFF2-40B4-BE49-F238E27FC236}">
                <a16:creationId xmlns:a16="http://schemas.microsoft.com/office/drawing/2014/main" id="{0DEE9780-A437-5441-9331-5CCB0689C5B8}"/>
              </a:ext>
            </a:extLst>
          </p:cNvPr>
          <p:cNvSpPr txBox="1"/>
          <p:nvPr/>
        </p:nvSpPr>
        <p:spPr>
          <a:xfrm>
            <a:off x="6147267" y="2845772"/>
            <a:ext cx="2487256" cy="55912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lvl="0" indent="0" algn="ctr" defTabSz="18288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0" cap="none" spc="0" normalizeH="0" baseline="0" noProof="0" dirty="0">
                <a:ln>
                  <a:noFill/>
                </a:ln>
                <a:solidFill>
                  <a:srgbClr val="FECB00"/>
                </a:solidFill>
                <a:effectLst/>
                <a:uLnTx/>
                <a:uFillTx/>
                <a:latin typeface="Sweden Sans" panose="02000000000000000000" pitchFamily="50" charset="0"/>
                <a:sym typeface="Sweden Sans"/>
              </a:rPr>
              <a:t>62</a:t>
            </a:r>
            <a:r>
              <a:rPr kumimoji="0" lang="sv-SE" sz="1600" b="0" i="0" u="none" strike="noStrike" kern="0" cap="none" spc="0" normalizeH="0" baseline="0" noProof="0" dirty="0">
                <a:ln>
                  <a:noFill/>
                </a:ln>
                <a:solidFill>
                  <a:srgbClr val="FECB00"/>
                </a:solidFill>
                <a:effectLst/>
                <a:uLnTx/>
                <a:uFillTx/>
                <a:latin typeface="Sweden Sans" panose="02000000000000000000" pitchFamily="50" charset="0"/>
                <a:sym typeface="Sweden Sans"/>
              </a:rPr>
              <a:t> </a:t>
            </a:r>
            <a:r>
              <a:rPr kumimoji="0" lang="sv-SE" sz="1600" b="1" i="0" u="none" strike="noStrike" kern="0" cap="none" spc="0" normalizeH="0" baseline="0" noProof="0" dirty="0" err="1">
                <a:ln>
                  <a:noFill/>
                </a:ln>
                <a:solidFill>
                  <a:srgbClr val="FECB00"/>
                </a:solidFill>
                <a:effectLst/>
                <a:uLnTx/>
                <a:uFillTx/>
                <a:latin typeface="Sweden Sans" panose="02000000000000000000" pitchFamily="50" charset="0"/>
                <a:sym typeface="Sweden Sans"/>
              </a:rPr>
              <a:t>countries</a:t>
            </a:r>
            <a:endParaRPr kumimoji="0" lang="sv-SE" sz="1600" b="1" i="0" u="none" strike="noStrike" kern="0" cap="none" spc="0" normalizeH="0" baseline="0" noProof="0" dirty="0">
              <a:ln>
                <a:noFill/>
              </a:ln>
              <a:solidFill>
                <a:srgbClr val="FECB00"/>
              </a:solidFill>
              <a:effectLst/>
              <a:uLnTx/>
              <a:uFillTx/>
              <a:latin typeface="Sweden Sans"/>
              <a:sym typeface="Sweden Sans"/>
            </a:endParaRPr>
          </a:p>
        </p:txBody>
      </p:sp>
    </p:spTree>
    <p:extLst>
      <p:ext uri="{BB962C8B-B14F-4D97-AF65-F5344CB8AC3E}">
        <p14:creationId xmlns:p14="http://schemas.microsoft.com/office/powerpoint/2010/main" val="535185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545E1E-B1AB-486B-B2F4-5AEC0D60B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4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E382093C-B8CB-F447-B5F0-671D8C1AD914}"/>
              </a:ext>
            </a:extLst>
          </p:cNvPr>
          <p:cNvSpPr txBox="1"/>
          <p:nvPr/>
        </p:nvSpPr>
        <p:spPr>
          <a:xfrm>
            <a:off x="818162" y="653255"/>
            <a:ext cx="10608655" cy="129778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indent="0" defTabSz="182880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3200" b="1" u="none" strike="noStrike" cap="none" spc="0" normalizeH="0" baseline="0" dirty="0" err="1">
                <a:ln>
                  <a:noFill/>
                </a:ln>
                <a:solidFill>
                  <a:srgbClr val="005293"/>
                </a:solidFill>
                <a:effectLst/>
                <a:uFillTx/>
                <a:latin typeface="Sweden Sans" panose="02000000000000000000" pitchFamily="2" charset="77"/>
                <a:sym typeface="Sweden Sans"/>
              </a:rPr>
              <a:t>Examples</a:t>
            </a:r>
            <a:r>
              <a:rPr kumimoji="0" lang="sv-SE" sz="3200" b="1" u="none" strike="noStrike" cap="none" spc="0" normalizeH="0" baseline="0" dirty="0">
                <a:ln>
                  <a:noFill/>
                </a:ln>
                <a:solidFill>
                  <a:srgbClr val="005293"/>
                </a:solidFill>
                <a:effectLst/>
                <a:uFillTx/>
                <a:latin typeface="Sweden Sans" panose="02000000000000000000" pitchFamily="2" charset="77"/>
                <a:sym typeface="Sweden Sans"/>
              </a:rPr>
              <a:t> </a:t>
            </a:r>
            <a:r>
              <a:rPr kumimoji="0" lang="sv-SE" sz="3200" b="1" u="none" strike="noStrike" cap="none" spc="0" normalizeH="0" baseline="0" dirty="0" err="1">
                <a:ln>
                  <a:noFill/>
                </a:ln>
                <a:solidFill>
                  <a:srgbClr val="005293"/>
                </a:solidFill>
                <a:effectLst/>
                <a:uFillTx/>
                <a:latin typeface="Sweden Sans" panose="02000000000000000000" pitchFamily="2" charset="77"/>
                <a:sym typeface="Sweden Sans"/>
              </a:rPr>
              <a:t>of</a:t>
            </a:r>
            <a:r>
              <a:rPr kumimoji="0" lang="sv-SE" sz="3200" b="1" u="none" strike="noStrike" cap="none" spc="0" normalizeH="0" baseline="0" dirty="0">
                <a:ln>
                  <a:noFill/>
                </a:ln>
                <a:solidFill>
                  <a:srgbClr val="005293"/>
                </a:solidFill>
                <a:effectLst/>
                <a:uFillTx/>
                <a:latin typeface="Sweden Sans" panose="02000000000000000000" pitchFamily="2" charset="77"/>
                <a:sym typeface="Sweden Sans"/>
              </a:rPr>
              <a:t> </a:t>
            </a:r>
            <a:br>
              <a:rPr kumimoji="0" lang="sv-SE" sz="3200" b="1" u="none" strike="noStrike" cap="none" spc="0" normalizeH="0" baseline="0" dirty="0">
                <a:ln>
                  <a:noFill/>
                </a:ln>
                <a:solidFill>
                  <a:srgbClr val="005293"/>
                </a:solidFill>
                <a:effectLst/>
                <a:uFillTx/>
                <a:latin typeface="Sweden Sans" panose="02000000000000000000" pitchFamily="2" charset="77"/>
                <a:sym typeface="Sweden Sans"/>
              </a:rPr>
            </a:br>
            <a:r>
              <a:rPr kumimoji="0" lang="sv-SE" sz="3200" b="1" u="none" strike="noStrike" cap="none" spc="0" normalizeH="0" baseline="0" dirty="0" err="1">
                <a:ln>
                  <a:noFill/>
                </a:ln>
                <a:solidFill>
                  <a:srgbClr val="005293"/>
                </a:solidFill>
                <a:effectLst/>
                <a:uFillTx/>
                <a:latin typeface="Sweden Sans" panose="02000000000000000000" pitchFamily="2" charset="77"/>
                <a:sym typeface="Sweden Sans"/>
              </a:rPr>
              <a:t>results</a:t>
            </a:r>
            <a:r>
              <a:rPr kumimoji="0" lang="sv-SE" sz="3200" b="1" u="none" strike="noStrike" cap="none" spc="0" normalizeH="0" baseline="0" dirty="0">
                <a:ln>
                  <a:noFill/>
                </a:ln>
                <a:solidFill>
                  <a:srgbClr val="005293"/>
                </a:solidFill>
                <a:effectLst/>
                <a:uFillTx/>
                <a:latin typeface="Sweden Sans" panose="02000000000000000000" pitchFamily="2" charset="77"/>
                <a:sym typeface="Sweden Sans"/>
              </a:rPr>
              <a:t> from visits</a:t>
            </a:r>
            <a:endParaRPr kumimoji="0" lang="en-GB" sz="3200" b="1" u="none" strike="noStrike" cap="none" spc="0" normalizeH="0" baseline="0" dirty="0">
              <a:ln>
                <a:noFill/>
              </a:ln>
              <a:solidFill>
                <a:srgbClr val="005293"/>
              </a:solidFill>
              <a:effectLst/>
              <a:uFillTx/>
              <a:latin typeface="Sweden Sans" panose="02000000000000000000" pitchFamily="2" charset="77"/>
              <a:sym typeface="Sweden Sans"/>
            </a:endParaRP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E9D6AED-FCEA-0243-931A-48AA80918FD0}"/>
              </a:ext>
            </a:extLst>
          </p:cNvPr>
          <p:cNvSpPr txBox="1"/>
          <p:nvPr/>
        </p:nvSpPr>
        <p:spPr>
          <a:xfrm>
            <a:off x="818162" y="2126511"/>
            <a:ext cx="5451881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sv-SE" sz="1800" dirty="0">
                <a:solidFill>
                  <a:schemeClr val="accent1"/>
                </a:solidFill>
                <a:latin typeface="Sweden Sans" panose="02000000000000000000" pitchFamily="2" charset="77"/>
              </a:rPr>
              <a:t>Waste management in Colombia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v-SE" sz="1800" dirty="0">
                <a:solidFill>
                  <a:schemeClr val="accent1"/>
                </a:solidFill>
                <a:latin typeface="Sweden Sans" panose="02000000000000000000" pitchFamily="2" charset="77"/>
              </a:rPr>
              <a:t>Smart </a:t>
            </a:r>
            <a:r>
              <a:rPr lang="sv-SE" sz="1800" dirty="0" err="1">
                <a:solidFill>
                  <a:schemeClr val="accent1"/>
                </a:solidFill>
                <a:latin typeface="Sweden Sans" panose="02000000000000000000" pitchFamily="2" charset="77"/>
              </a:rPr>
              <a:t>grid</a:t>
            </a:r>
            <a:r>
              <a:rPr lang="sv-SE" sz="1800" dirty="0">
                <a:solidFill>
                  <a:schemeClr val="accent1"/>
                </a:solidFill>
                <a:latin typeface="Sweden Sans" panose="02000000000000000000" pitchFamily="2" charset="77"/>
              </a:rPr>
              <a:t> in </a:t>
            </a:r>
            <a:r>
              <a:rPr lang="sv-SE" sz="1800" dirty="0" err="1">
                <a:solidFill>
                  <a:schemeClr val="accent1"/>
                </a:solidFill>
                <a:latin typeface="Sweden Sans" panose="02000000000000000000" pitchFamily="2" charset="77"/>
              </a:rPr>
              <a:t>Germany</a:t>
            </a:r>
            <a:r>
              <a:rPr lang="sv-SE" sz="1800" dirty="0">
                <a:solidFill>
                  <a:schemeClr val="accent1"/>
                </a:solidFill>
                <a:latin typeface="Sweden Sans" panose="02000000000000000000" pitchFamily="2" charset="77"/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v-SE" sz="1800" dirty="0">
                <a:solidFill>
                  <a:schemeClr val="accent1"/>
                </a:solidFill>
                <a:latin typeface="Sweden Sans" panose="02000000000000000000" pitchFamily="2" charset="77"/>
              </a:rPr>
              <a:t>Transport solutions in Marocko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v-SE" sz="1800" dirty="0" err="1">
                <a:solidFill>
                  <a:schemeClr val="accent1"/>
                </a:solidFill>
                <a:latin typeface="Sweden Sans" panose="02000000000000000000" pitchFamily="2" charset="77"/>
              </a:rPr>
              <a:t>Wastewater</a:t>
            </a:r>
            <a:r>
              <a:rPr lang="sv-SE" sz="1800" dirty="0">
                <a:solidFill>
                  <a:schemeClr val="accent1"/>
                </a:solidFill>
                <a:latin typeface="Sweden Sans" panose="02000000000000000000" pitchFamily="2" charset="77"/>
              </a:rPr>
              <a:t> </a:t>
            </a:r>
            <a:r>
              <a:rPr lang="sv-SE" sz="1800" dirty="0" err="1">
                <a:solidFill>
                  <a:schemeClr val="accent1"/>
                </a:solidFill>
                <a:latin typeface="Sweden Sans" panose="02000000000000000000" pitchFamily="2" charset="77"/>
              </a:rPr>
              <a:t>treatment</a:t>
            </a:r>
            <a:r>
              <a:rPr lang="sv-SE" sz="1800" dirty="0">
                <a:solidFill>
                  <a:schemeClr val="accent1"/>
                </a:solidFill>
                <a:latin typeface="Sweden Sans" panose="02000000000000000000" pitchFamily="2" charset="77"/>
              </a:rPr>
              <a:t> plant </a:t>
            </a:r>
            <a:br>
              <a:rPr lang="sv-SE" sz="1800" dirty="0">
                <a:solidFill>
                  <a:schemeClr val="accent1"/>
                </a:solidFill>
                <a:latin typeface="Sweden Sans" panose="02000000000000000000" pitchFamily="2" charset="77"/>
              </a:rPr>
            </a:br>
            <a:r>
              <a:rPr lang="sv-SE" sz="1800" dirty="0">
                <a:solidFill>
                  <a:schemeClr val="accent1"/>
                </a:solidFill>
                <a:latin typeface="Sweden Sans" panose="02000000000000000000" pitchFamily="2" charset="77"/>
              </a:rPr>
              <a:t>in Bolivia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v-SE" sz="1800" dirty="0">
                <a:solidFill>
                  <a:schemeClr val="accent1"/>
                </a:solidFill>
                <a:latin typeface="Sweden Sans" panose="02000000000000000000" pitchFamily="2" charset="77"/>
              </a:rPr>
              <a:t>Urban planning in China</a:t>
            </a:r>
            <a:endParaRPr lang="en-GB" sz="1800" dirty="0">
              <a:solidFill>
                <a:schemeClr val="accent1"/>
              </a:solidFill>
              <a:latin typeface="Sweden Sans" panose="02000000000000000000" pitchFamily="2" charset="77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sv-SE" dirty="0"/>
          </a:p>
        </p:txBody>
      </p:sp>
      <p:sp>
        <p:nvSpPr>
          <p:cNvPr id="25" name="Rätvinklig triangel 24">
            <a:extLst>
              <a:ext uri="{FF2B5EF4-FFF2-40B4-BE49-F238E27FC236}">
                <a16:creationId xmlns:a16="http://schemas.microsoft.com/office/drawing/2014/main" id="{43694AF9-78CE-7046-B12A-DE84E4D35304}"/>
              </a:ext>
            </a:extLst>
          </p:cNvPr>
          <p:cNvSpPr/>
          <p:nvPr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rgbClr val="005293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hangingPunct="0">
              <a:spcBef>
                <a:spcPts val="300"/>
              </a:spcBef>
            </a:pPr>
            <a:endParaRPr lang="sv-SE" sz="825">
              <a:solidFill>
                <a:srgbClr val="000000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81656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83C753A-1305-BB4A-B5C6-F2438EEE3B7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CB00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hangingPunct="0">
              <a:spcBef>
                <a:spcPts val="300"/>
              </a:spcBef>
            </a:pPr>
            <a:endParaRPr lang="sv-SE" sz="825">
              <a:solidFill>
                <a:srgbClr val="000000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  <p:sp>
        <p:nvSpPr>
          <p:cNvPr id="3" name="Rätvinklig triangel 2">
            <a:extLst>
              <a:ext uri="{FF2B5EF4-FFF2-40B4-BE49-F238E27FC236}">
                <a16:creationId xmlns:a16="http://schemas.microsoft.com/office/drawing/2014/main" id="{1ED83912-DBB4-7A4B-8189-23C9C32A51D8}"/>
              </a:ext>
            </a:extLst>
          </p:cNvPr>
          <p:cNvSpPr/>
          <p:nvPr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rgbClr val="005293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hangingPunct="0">
              <a:spcBef>
                <a:spcPts val="300"/>
              </a:spcBef>
            </a:pPr>
            <a:endParaRPr lang="sv-SE" sz="825">
              <a:solidFill>
                <a:srgbClr val="000000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  <p:sp>
        <p:nvSpPr>
          <p:cNvPr id="4" name="Rätvinklig triangel 3">
            <a:extLst>
              <a:ext uri="{FF2B5EF4-FFF2-40B4-BE49-F238E27FC236}">
                <a16:creationId xmlns:a16="http://schemas.microsoft.com/office/drawing/2014/main" id="{AE1E867F-FA78-5C44-A4D4-1B97C21F2635}"/>
              </a:ext>
            </a:extLst>
          </p:cNvPr>
          <p:cNvSpPr/>
          <p:nvPr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hangingPunct="0">
              <a:spcBef>
                <a:spcPts val="300"/>
              </a:spcBef>
            </a:pPr>
            <a:endParaRPr lang="sv-SE" sz="825">
              <a:solidFill>
                <a:srgbClr val="000000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92C8730-C80E-F74D-AF86-32339116F4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228600"/>
            <a:ext cx="884045" cy="395168"/>
          </a:xfrm>
          <a:prstGeom prst="rect">
            <a:avLst/>
          </a:prstGeom>
        </p:spPr>
      </p:pic>
      <p:sp>
        <p:nvSpPr>
          <p:cNvPr id="6" name="Social media: @smartcitysweden…">
            <a:extLst>
              <a:ext uri="{FF2B5EF4-FFF2-40B4-BE49-F238E27FC236}">
                <a16:creationId xmlns:a16="http://schemas.microsoft.com/office/drawing/2014/main" id="{6443422E-7A44-7A47-A2F5-FFA074B9DA19}"/>
              </a:ext>
            </a:extLst>
          </p:cNvPr>
          <p:cNvSpPr txBox="1"/>
          <p:nvPr/>
        </p:nvSpPr>
        <p:spPr>
          <a:xfrm>
            <a:off x="2552057" y="2007103"/>
            <a:ext cx="4039886" cy="15465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r>
              <a:rPr lang="en-GB" sz="3200" b="1" dirty="0">
                <a:solidFill>
                  <a:srgbClr val="005293"/>
                </a:solidFill>
                <a:latin typeface="Sweden Sans" panose="02000000000000000000" pitchFamily="2" charset="77"/>
              </a:rPr>
              <a:t>@</a:t>
            </a:r>
            <a:r>
              <a:rPr lang="en-GB" sz="3200" b="1" dirty="0" err="1">
                <a:solidFill>
                  <a:srgbClr val="005293"/>
                </a:solidFill>
                <a:latin typeface="Sweden Sans" panose="02000000000000000000" pitchFamily="2" charset="77"/>
              </a:rPr>
              <a:t>SmartCitySweden</a:t>
            </a:r>
            <a:r>
              <a:rPr lang="en-GB" sz="3200" b="1" dirty="0">
                <a:solidFill>
                  <a:srgbClr val="005293"/>
                </a:solidFill>
                <a:latin typeface="Sweden Sans" panose="02000000000000000000" pitchFamily="2" charset="77"/>
              </a:rPr>
              <a:t> </a:t>
            </a:r>
          </a:p>
          <a:p>
            <a:r>
              <a:rPr lang="en-GB" sz="3200" b="1" dirty="0">
                <a:solidFill>
                  <a:srgbClr val="005293"/>
                </a:solidFill>
                <a:latin typeface="Sweden Sans" panose="02000000000000000000" pitchFamily="2" charset="77"/>
              </a:rPr>
              <a:t>Smartcitysweden.com</a:t>
            </a:r>
          </a:p>
          <a:p>
            <a:r>
              <a:rPr lang="en-GB" sz="3200" b="1" dirty="0">
                <a:solidFill>
                  <a:srgbClr val="005293"/>
                </a:solidFill>
                <a:latin typeface="Sweden Sans" panose="02000000000000000000" pitchFamily="2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602510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ky, water, outdoor, rock&#10;&#10;Description automatically generated">
            <a:extLst>
              <a:ext uri="{FF2B5EF4-FFF2-40B4-BE49-F238E27FC236}">
                <a16:creationId xmlns:a16="http://schemas.microsoft.com/office/drawing/2014/main" id="{E5FF3EA6-DB26-4866-A4B8-F09A75DBA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" b="16414"/>
          <a:stretch/>
        </p:blipFill>
        <p:spPr>
          <a:xfrm>
            <a:off x="-1" y="0"/>
            <a:ext cx="9142664" cy="5143500"/>
          </a:xfrm>
          <a:prstGeom prst="rect">
            <a:avLst/>
          </a:prstGeom>
        </p:spPr>
      </p:pic>
      <p:sp>
        <p:nvSpPr>
          <p:cNvPr id="3" name="Rätvinklig triangel 2">
            <a:extLst>
              <a:ext uri="{FF2B5EF4-FFF2-40B4-BE49-F238E27FC236}">
                <a16:creationId xmlns:a16="http://schemas.microsoft.com/office/drawing/2014/main" id="{BE10C67D-C808-3547-82A2-B6F65C43239F}"/>
              </a:ext>
            </a:extLst>
          </p:cNvPr>
          <p:cNvSpPr/>
          <p:nvPr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rgbClr val="005293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hangingPunct="0">
              <a:spcBef>
                <a:spcPts val="300"/>
              </a:spcBef>
            </a:pPr>
            <a:endParaRPr lang="sv-SE" sz="825">
              <a:solidFill>
                <a:srgbClr val="000000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  <p:sp>
        <p:nvSpPr>
          <p:cNvPr id="4" name="Rätvinklig triangel 3">
            <a:extLst>
              <a:ext uri="{FF2B5EF4-FFF2-40B4-BE49-F238E27FC236}">
                <a16:creationId xmlns:a16="http://schemas.microsoft.com/office/drawing/2014/main" id="{09FD0B14-1FB2-F94D-B48D-74F8B114A1C6}"/>
              </a:ext>
            </a:extLst>
          </p:cNvPr>
          <p:cNvSpPr/>
          <p:nvPr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hangingPunct="0">
              <a:spcBef>
                <a:spcPts val="300"/>
              </a:spcBef>
            </a:pPr>
            <a:endParaRPr lang="sv-SE" sz="825">
              <a:solidFill>
                <a:srgbClr val="000000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6E0F132-4B2D-7F4F-A537-7E660FFF33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228600"/>
            <a:ext cx="884045" cy="39516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30FB2D6-F0E4-3A4C-B54D-7BE2F033C886}"/>
              </a:ext>
            </a:extLst>
          </p:cNvPr>
          <p:cNvSpPr txBox="1"/>
          <p:nvPr/>
        </p:nvSpPr>
        <p:spPr>
          <a:xfrm>
            <a:off x="1079500" y="844246"/>
            <a:ext cx="6425361" cy="61554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r>
              <a:rPr lang="sv-SE" sz="2800" b="1" dirty="0">
                <a:solidFill>
                  <a:srgbClr val="005293"/>
                </a:solidFill>
                <a:latin typeface="Sweden Sans" panose="02000000000000000000" pitchFamily="2" charset="77"/>
              </a:rPr>
              <a:t>Sweden has </a:t>
            </a:r>
            <a:r>
              <a:rPr lang="sv-SE" sz="2800" b="1" dirty="0" err="1">
                <a:solidFill>
                  <a:srgbClr val="005293"/>
                </a:solidFill>
                <a:latin typeface="Sweden Sans" panose="02000000000000000000" pitchFamily="2" charset="77"/>
              </a:rPr>
              <a:t>high</a:t>
            </a:r>
            <a:r>
              <a:rPr lang="sv-SE" sz="2800" b="1" dirty="0">
                <a:solidFill>
                  <a:srgbClr val="005293"/>
                </a:solidFill>
                <a:latin typeface="Sweden Sans" panose="02000000000000000000" pitchFamily="2" charset="77"/>
              </a:rPr>
              <a:t> ambitions</a:t>
            </a:r>
            <a:endParaRPr lang="en-GB" sz="2800" b="1" dirty="0">
              <a:solidFill>
                <a:srgbClr val="005293"/>
              </a:solidFill>
              <a:latin typeface="Sweden Sans" panose="02000000000000000000" pitchFamily="2" charset="77"/>
            </a:endParaRPr>
          </a:p>
        </p:txBody>
      </p:sp>
      <p:sp>
        <p:nvSpPr>
          <p:cNvPr id="9" name="Rektangel med rundade hörn 8">
            <a:extLst>
              <a:ext uri="{FF2B5EF4-FFF2-40B4-BE49-F238E27FC236}">
                <a16:creationId xmlns:a16="http://schemas.microsoft.com/office/drawing/2014/main" id="{C2294259-0EBE-5641-91A4-758C2C46A49C}"/>
              </a:ext>
            </a:extLst>
          </p:cNvPr>
          <p:cNvSpPr/>
          <p:nvPr/>
        </p:nvSpPr>
        <p:spPr>
          <a:xfrm>
            <a:off x="1079500" y="1896660"/>
            <a:ext cx="3909595" cy="1985529"/>
          </a:xfrm>
          <a:prstGeom prst="roundRect">
            <a:avLst/>
          </a:prstGeom>
          <a:solidFill>
            <a:srgbClr val="FFFFFF">
              <a:alpha val="79000"/>
            </a:srgb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06400" tIns="406400" rIns="406400" bIns="406400" numCol="1" spcCol="38100" rtlCol="0" anchor="t">
            <a:norm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endParaRPr lang="sv-SE" sz="2400" b="0" dirty="0">
              <a:solidFill>
                <a:srgbClr val="005293"/>
              </a:solidFill>
              <a:latin typeface="Sweden Sans" panose="02000000000000000000" pitchFamily="2" charset="77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73D91C74-5F15-4E46-8B38-F47AADC430F3}"/>
              </a:ext>
            </a:extLst>
          </p:cNvPr>
          <p:cNvSpPr txBox="1"/>
          <p:nvPr/>
        </p:nvSpPr>
        <p:spPr>
          <a:xfrm>
            <a:off x="1283368" y="2149642"/>
            <a:ext cx="34650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sv-SE" sz="1600" dirty="0">
                <a:solidFill>
                  <a:srgbClr val="005293"/>
                </a:solidFill>
                <a:latin typeface="Sweden Sans" panose="02000000000000000000" pitchFamily="2" charset="77"/>
              </a:rPr>
              <a:t>National </a:t>
            </a:r>
            <a:r>
              <a:rPr lang="sv-SE" sz="1600" dirty="0" err="1">
                <a:solidFill>
                  <a:srgbClr val="005293"/>
                </a:solidFill>
                <a:latin typeface="Sweden Sans" panose="02000000000000000000" pitchFamily="2" charset="77"/>
              </a:rPr>
              <a:t>environmental</a:t>
            </a:r>
            <a:r>
              <a:rPr lang="sv-SE" sz="1600" dirty="0">
                <a:solidFill>
                  <a:srgbClr val="005293"/>
                </a:solidFill>
                <a:latin typeface="Sweden Sans" panose="02000000000000000000" pitchFamily="2" charset="77"/>
              </a:rPr>
              <a:t> </a:t>
            </a:r>
            <a:r>
              <a:rPr lang="sv-SE" sz="1600" dirty="0" err="1">
                <a:solidFill>
                  <a:srgbClr val="005293"/>
                </a:solidFill>
                <a:latin typeface="Sweden Sans" panose="02000000000000000000" pitchFamily="2" charset="77"/>
              </a:rPr>
              <a:t>quality</a:t>
            </a:r>
            <a:r>
              <a:rPr lang="sv-SE" sz="1600" dirty="0">
                <a:solidFill>
                  <a:srgbClr val="005293"/>
                </a:solidFill>
                <a:latin typeface="Sweden Sans" panose="02000000000000000000" pitchFamily="2" charset="77"/>
              </a:rPr>
              <a:t> </a:t>
            </a:r>
            <a:r>
              <a:rPr lang="sv-SE" sz="1600" dirty="0" err="1">
                <a:solidFill>
                  <a:srgbClr val="005293"/>
                </a:solidFill>
                <a:latin typeface="Sweden Sans" panose="02000000000000000000" pitchFamily="2" charset="77"/>
              </a:rPr>
              <a:t>objectives</a:t>
            </a:r>
            <a:endParaRPr lang="sv-SE" sz="1600" dirty="0">
              <a:solidFill>
                <a:srgbClr val="005293"/>
              </a:solidFill>
              <a:latin typeface="Sweden Sans" panose="02000000000000000000" pitchFamily="2" charset="77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sv-SE" sz="1600" dirty="0" err="1">
                <a:solidFill>
                  <a:srgbClr val="005293"/>
                </a:solidFill>
                <a:latin typeface="Sweden Sans" panose="02000000000000000000" pitchFamily="2" charset="77"/>
              </a:rPr>
              <a:t>Climate-political</a:t>
            </a:r>
            <a:r>
              <a:rPr lang="sv-SE" sz="1600" dirty="0">
                <a:solidFill>
                  <a:srgbClr val="005293"/>
                </a:solidFill>
                <a:latin typeface="Sweden Sans" panose="02000000000000000000" pitchFamily="2" charset="77"/>
              </a:rPr>
              <a:t> </a:t>
            </a:r>
            <a:r>
              <a:rPr lang="sv-SE" sz="1600" dirty="0" err="1">
                <a:solidFill>
                  <a:srgbClr val="005293"/>
                </a:solidFill>
                <a:latin typeface="Sweden Sans" panose="02000000000000000000" pitchFamily="2" charset="77"/>
              </a:rPr>
              <a:t>framework</a:t>
            </a:r>
            <a:r>
              <a:rPr lang="sv-SE" sz="1600" dirty="0">
                <a:solidFill>
                  <a:srgbClr val="005293"/>
                </a:solidFill>
                <a:latin typeface="Sweden Sans" panose="02000000000000000000" pitchFamily="2" charset="77"/>
              </a:rPr>
              <a:t>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v-SE" sz="1600" dirty="0">
                <a:solidFill>
                  <a:srgbClr val="005293"/>
                </a:solidFill>
                <a:latin typeface="Sweden Sans" panose="02000000000000000000" pitchFamily="2" charset="77"/>
              </a:rPr>
              <a:t>Net </a:t>
            </a:r>
            <a:r>
              <a:rPr lang="sv-SE" sz="1600" dirty="0" err="1">
                <a:solidFill>
                  <a:srgbClr val="005293"/>
                </a:solidFill>
                <a:latin typeface="Sweden Sans" panose="02000000000000000000" pitchFamily="2" charset="77"/>
              </a:rPr>
              <a:t>zero</a:t>
            </a:r>
            <a:r>
              <a:rPr lang="sv-SE" sz="1600" dirty="0">
                <a:solidFill>
                  <a:srgbClr val="005293"/>
                </a:solidFill>
                <a:latin typeface="Sweden Sans" panose="02000000000000000000" pitchFamily="2" charset="77"/>
              </a:rPr>
              <a:t> emissions by 2045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sv-SE" sz="1600" dirty="0">
                <a:solidFill>
                  <a:srgbClr val="005293"/>
                </a:solidFill>
                <a:latin typeface="Sweden Sans" panose="02000000000000000000" pitchFamily="2" charset="77"/>
              </a:rPr>
              <a:t>70 % </a:t>
            </a:r>
            <a:r>
              <a:rPr lang="sv-SE" sz="1600" dirty="0" err="1">
                <a:solidFill>
                  <a:srgbClr val="005293"/>
                </a:solidFill>
                <a:latin typeface="Sweden Sans" panose="02000000000000000000" pitchFamily="2" charset="77"/>
              </a:rPr>
              <a:t>reduction</a:t>
            </a:r>
            <a:r>
              <a:rPr lang="sv-SE" sz="1600" dirty="0">
                <a:solidFill>
                  <a:srgbClr val="005293"/>
                </a:solidFill>
                <a:latin typeface="Sweden Sans" panose="02000000000000000000" pitchFamily="2" charset="77"/>
              </a:rPr>
              <a:t> </a:t>
            </a:r>
            <a:r>
              <a:rPr lang="sv-SE" sz="1600" dirty="0" err="1">
                <a:solidFill>
                  <a:srgbClr val="005293"/>
                </a:solidFill>
                <a:latin typeface="Sweden Sans" panose="02000000000000000000" pitchFamily="2" charset="77"/>
              </a:rPr>
              <a:t>of</a:t>
            </a:r>
            <a:r>
              <a:rPr lang="sv-SE" sz="1600" dirty="0">
                <a:solidFill>
                  <a:srgbClr val="005293"/>
                </a:solidFill>
                <a:latin typeface="Sweden Sans" panose="02000000000000000000" pitchFamily="2" charset="77"/>
              </a:rPr>
              <a:t> emissions from </a:t>
            </a:r>
            <a:r>
              <a:rPr lang="sv-SE" sz="1600" dirty="0" err="1">
                <a:solidFill>
                  <a:srgbClr val="005293"/>
                </a:solidFill>
                <a:latin typeface="Sweden Sans" panose="02000000000000000000" pitchFamily="2" charset="77"/>
              </a:rPr>
              <a:t>domestic</a:t>
            </a:r>
            <a:r>
              <a:rPr lang="sv-SE" sz="1600" dirty="0">
                <a:solidFill>
                  <a:srgbClr val="005293"/>
                </a:solidFill>
                <a:latin typeface="Sweden Sans" panose="02000000000000000000" pitchFamily="2" charset="77"/>
              </a:rPr>
              <a:t> transports by 2030</a:t>
            </a:r>
          </a:p>
          <a:p>
            <a:pPr marL="285750" indent="-285750">
              <a:buFont typeface="Wingdings" pitchFamily="2" charset="2"/>
              <a:buChar char="ü"/>
            </a:pP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306582917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utomhus, himmel, vatten, flod&#10;&#10;Automatiskt genererad beskrivning">
            <a:extLst>
              <a:ext uri="{FF2B5EF4-FFF2-40B4-BE49-F238E27FC236}">
                <a16:creationId xmlns:a16="http://schemas.microsoft.com/office/drawing/2014/main" id="{294F043D-D6D7-2547-AB20-481DF20C9C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ätvinklig triangel 2">
            <a:extLst>
              <a:ext uri="{FF2B5EF4-FFF2-40B4-BE49-F238E27FC236}">
                <a16:creationId xmlns:a16="http://schemas.microsoft.com/office/drawing/2014/main" id="{BE10C67D-C808-3547-82A2-B6F65C43239F}"/>
              </a:ext>
            </a:extLst>
          </p:cNvPr>
          <p:cNvSpPr/>
          <p:nvPr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rgbClr val="005293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hangingPunct="0">
              <a:spcBef>
                <a:spcPts val="300"/>
              </a:spcBef>
            </a:pPr>
            <a:endParaRPr lang="sv-SE" sz="825">
              <a:solidFill>
                <a:srgbClr val="000000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  <p:sp>
        <p:nvSpPr>
          <p:cNvPr id="4" name="Rätvinklig triangel 3">
            <a:extLst>
              <a:ext uri="{FF2B5EF4-FFF2-40B4-BE49-F238E27FC236}">
                <a16:creationId xmlns:a16="http://schemas.microsoft.com/office/drawing/2014/main" id="{09FD0B14-1FB2-F94D-B48D-74F8B114A1C6}"/>
              </a:ext>
            </a:extLst>
          </p:cNvPr>
          <p:cNvSpPr/>
          <p:nvPr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hangingPunct="0">
              <a:spcBef>
                <a:spcPts val="300"/>
              </a:spcBef>
            </a:pPr>
            <a:endParaRPr lang="sv-SE" sz="825">
              <a:solidFill>
                <a:srgbClr val="000000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6E0F132-4B2D-7F4F-A537-7E660FFF33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228600"/>
            <a:ext cx="884045" cy="395168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E30FB2D6-F0E4-3A4C-B54D-7BE2F033C886}"/>
              </a:ext>
            </a:extLst>
          </p:cNvPr>
          <p:cNvSpPr txBox="1"/>
          <p:nvPr/>
        </p:nvSpPr>
        <p:spPr>
          <a:xfrm>
            <a:off x="1095542" y="747993"/>
            <a:ext cx="6425361" cy="7437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lvl="0" defTabSz="1828800" hangingPunct="0">
              <a:spcBef>
                <a:spcPts val="1000"/>
              </a:spcBef>
              <a:defRPr/>
            </a:pPr>
            <a:r>
              <a:rPr lang="sv-SE" sz="2800" b="1" kern="0" dirty="0">
                <a:solidFill>
                  <a:srgbClr val="005293"/>
                </a:solidFill>
                <a:latin typeface="Sweden Sans"/>
                <a:ea typeface="Sweden Sans"/>
                <a:cs typeface="Sweden Sans"/>
                <a:sym typeface="Sweden Sans"/>
              </a:rPr>
              <a:t>The </a:t>
            </a:r>
            <a:r>
              <a:rPr lang="sv-SE" sz="2800" b="1" kern="0" dirty="0" err="1">
                <a:solidFill>
                  <a:srgbClr val="005293"/>
                </a:solidFill>
                <a:latin typeface="Sweden Sans"/>
                <a:ea typeface="Sweden Sans"/>
                <a:cs typeface="Sweden Sans"/>
                <a:sym typeface="Sweden Sans"/>
              </a:rPr>
              <a:t>first</a:t>
            </a:r>
            <a:r>
              <a:rPr lang="sv-SE" sz="2800" b="1" kern="0" dirty="0">
                <a:solidFill>
                  <a:srgbClr val="005293"/>
                </a:solidFill>
                <a:latin typeface="Sweden Sans"/>
                <a:ea typeface="Sweden Sans"/>
                <a:cs typeface="Sweden Sans"/>
                <a:sym typeface="Sweden Sans"/>
              </a:rPr>
              <a:t> fossil-</a:t>
            </a:r>
            <a:r>
              <a:rPr lang="sv-SE" sz="2800" b="1" kern="0" dirty="0" err="1">
                <a:solidFill>
                  <a:srgbClr val="005293"/>
                </a:solidFill>
                <a:latin typeface="Sweden Sans"/>
                <a:ea typeface="Sweden Sans"/>
                <a:cs typeface="Sweden Sans"/>
                <a:sym typeface="Sweden Sans"/>
              </a:rPr>
              <a:t>free</a:t>
            </a:r>
            <a:r>
              <a:rPr lang="sv-SE" sz="2800" b="1" kern="0" dirty="0">
                <a:solidFill>
                  <a:srgbClr val="005293"/>
                </a:solidFill>
                <a:latin typeface="Sweden Sans"/>
                <a:ea typeface="Sweden Sans"/>
                <a:cs typeface="Sweden Sans"/>
                <a:sym typeface="Sweden Sans"/>
              </a:rPr>
              <a:t> </a:t>
            </a:r>
            <a:r>
              <a:rPr lang="sv-SE" sz="2800" b="1" kern="0" dirty="0" err="1">
                <a:solidFill>
                  <a:srgbClr val="005293"/>
                </a:solidFill>
                <a:latin typeface="Sweden Sans"/>
                <a:ea typeface="Sweden Sans"/>
                <a:cs typeface="Sweden Sans"/>
                <a:sym typeface="Sweden Sans"/>
              </a:rPr>
              <a:t>welfare</a:t>
            </a:r>
            <a:r>
              <a:rPr lang="sv-SE" sz="2800" b="1" kern="0" dirty="0">
                <a:solidFill>
                  <a:srgbClr val="005293"/>
                </a:solidFill>
                <a:latin typeface="Sweden Sans"/>
                <a:ea typeface="Sweden Sans"/>
                <a:cs typeface="Sweden Sans"/>
                <a:sym typeface="Sweden Sans"/>
              </a:rPr>
              <a:t> nation?</a:t>
            </a:r>
            <a:endParaRPr lang="en-GB" sz="2800" b="1" kern="0" dirty="0">
              <a:solidFill>
                <a:srgbClr val="005293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  <p:sp>
        <p:nvSpPr>
          <p:cNvPr id="9" name="Rektangel med rundade hörn 8">
            <a:extLst>
              <a:ext uri="{FF2B5EF4-FFF2-40B4-BE49-F238E27FC236}">
                <a16:creationId xmlns:a16="http://schemas.microsoft.com/office/drawing/2014/main" id="{C2294259-0EBE-5641-91A4-758C2C46A49C}"/>
              </a:ext>
            </a:extLst>
          </p:cNvPr>
          <p:cNvSpPr/>
          <p:nvPr/>
        </p:nvSpPr>
        <p:spPr>
          <a:xfrm>
            <a:off x="1079500" y="1828801"/>
            <a:ext cx="6444247" cy="2823410"/>
          </a:xfrm>
          <a:prstGeom prst="roundRect">
            <a:avLst/>
          </a:prstGeom>
          <a:solidFill>
            <a:srgbClr val="FFFFFF">
              <a:alpha val="79000"/>
            </a:srgb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06400" tIns="406400" rIns="406400" bIns="406400" numCol="1" spcCol="38100" rtlCol="0" anchor="t">
            <a:norm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endParaRPr lang="sv-SE" sz="2400" b="0" dirty="0">
              <a:solidFill>
                <a:srgbClr val="005293"/>
              </a:solidFill>
              <a:latin typeface="Sweden Sans" panose="02000000000000000000" pitchFamily="2" charset="77"/>
            </a:endParaRPr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5A217817-414E-E24E-AD58-255FADEFD9A7}"/>
              </a:ext>
            </a:extLst>
          </p:cNvPr>
          <p:cNvGrpSpPr/>
          <p:nvPr/>
        </p:nvGrpSpPr>
        <p:grpSpPr>
          <a:xfrm>
            <a:off x="1198779" y="1957304"/>
            <a:ext cx="5913645" cy="2486359"/>
            <a:chOff x="1712126" y="5470525"/>
            <a:chExt cx="12138875" cy="6696075"/>
          </a:xfrm>
        </p:grpSpPr>
        <p:graphicFrame>
          <p:nvGraphicFramePr>
            <p:cNvPr id="14" name="Chart 1">
              <a:extLst>
                <a:ext uri="{FF2B5EF4-FFF2-40B4-BE49-F238E27FC236}">
                  <a16:creationId xmlns:a16="http://schemas.microsoft.com/office/drawing/2014/main" id="{7223880B-EC5E-614E-9CA8-B5008895ED0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93804415"/>
                </p:ext>
              </p:extLst>
            </p:nvPr>
          </p:nvGraphicFramePr>
          <p:xfrm>
            <a:off x="1712126" y="5470525"/>
            <a:ext cx="12138875" cy="66960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5" name="TextBox 2">
              <a:extLst>
                <a:ext uri="{FF2B5EF4-FFF2-40B4-BE49-F238E27FC236}">
                  <a16:creationId xmlns:a16="http://schemas.microsoft.com/office/drawing/2014/main" id="{C39D1CF7-A108-9D49-ADA0-41F13FA6422F}"/>
                </a:ext>
              </a:extLst>
            </p:cNvPr>
            <p:cNvSpPr txBox="1"/>
            <p:nvPr/>
          </p:nvSpPr>
          <p:spPr>
            <a:xfrm>
              <a:off x="5877026" y="8125332"/>
              <a:ext cx="5525349" cy="268003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7" tIns="91437" rIns="91437" bIns="91437" numCol="1" spcCol="38100" rtlCol="0" anchor="t">
              <a:spAutoFit/>
            </a:bodyPr>
            <a:lstStyle/>
            <a:p>
              <a:pPr marL="0" marR="0" lvl="0" indent="0" algn="l" defTabSz="1828800" rtl="0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5293"/>
                  </a:solidFill>
                  <a:effectLst/>
                  <a:uLnTx/>
                  <a:uFillTx/>
                  <a:latin typeface="Sweden Sans"/>
                  <a:sym typeface="Sweden Sans"/>
                </a:rPr>
                <a:t>GD</a:t>
              </a:r>
              <a:r>
                <a:rPr kumimoji="0" lang="sv-SE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5293"/>
                  </a:solidFill>
                  <a:effectLst/>
                  <a:uLnTx/>
                  <a:uFillTx/>
                  <a:latin typeface="Sweden Sans"/>
                  <a:ea typeface="Sweden Sans"/>
                  <a:cs typeface="Sweden Sans"/>
                  <a:sym typeface="Sweden Sans"/>
                </a:rPr>
                <a:t>P + 85 %</a:t>
              </a:r>
            </a:p>
            <a:p>
              <a:pPr marL="0" marR="0" lvl="0" indent="0" algn="l" defTabSz="1828800" rtl="0" eaLnBrk="1" fontAlgn="auto" latinLnBrk="0" hangingPunct="0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sv-SE" sz="1800" dirty="0">
                  <a:solidFill>
                    <a:srgbClr val="ED8633"/>
                  </a:solidFill>
                </a:rPr>
                <a:t>Co2 e</a:t>
              </a:r>
              <a:r>
                <a:rPr kumimoji="0" lang="sv-SE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D8633"/>
                  </a:solidFill>
                  <a:effectLst/>
                  <a:uLnTx/>
                  <a:uFillTx/>
                  <a:latin typeface="Sweden Sans"/>
                  <a:sym typeface="Sweden Sans"/>
                </a:rPr>
                <a:t>missions -27 %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0161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67CC91-C43F-0D45-A6E3-4AB3C74E9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5542" y="-336884"/>
            <a:ext cx="7557483" cy="1790700"/>
          </a:xfrm>
        </p:spPr>
        <p:txBody>
          <a:bodyPr/>
          <a:lstStyle/>
          <a:p>
            <a:r>
              <a:rPr lang="sv-SE" sz="2800" cap="all" dirty="0">
                <a:latin typeface="Sweden Sans" panose="02000000000000000000" pitchFamily="50" charset="0"/>
              </a:rPr>
              <a:t>SUSTAINABLE DEVELOPMENT REPORT 2020</a:t>
            </a:r>
            <a:r>
              <a:rPr lang="sv-SE" sz="2800" b="0" dirty="0">
                <a:solidFill>
                  <a:srgbClr val="000000"/>
                </a:solidFill>
                <a:latin typeface="Sweden Sans" panose="02000000000000000000" pitchFamily="50" charset="0"/>
              </a:rPr>
              <a:t>​</a:t>
            </a:r>
            <a:endParaRPr lang="en-GB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1CE3169-83CD-3645-AC32-81933F97B36E}"/>
              </a:ext>
            </a:extLst>
          </p:cNvPr>
          <p:cNvPicPr/>
          <p:nvPr/>
        </p:nvPicPr>
        <p:blipFill rotWithShape="1">
          <a:blip r:embed="rId3"/>
          <a:srcRect l="52047" t="14734" r="14295" b="15119"/>
          <a:stretch/>
        </p:blipFill>
        <p:spPr bwMode="auto">
          <a:xfrm>
            <a:off x="5592155" y="1860884"/>
            <a:ext cx="2316603" cy="24438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90401103-E1F5-A443-8E83-FF45CF141223}"/>
              </a:ext>
            </a:extLst>
          </p:cNvPr>
          <p:cNvSpPr/>
          <p:nvPr/>
        </p:nvSpPr>
        <p:spPr>
          <a:xfrm>
            <a:off x="1150938" y="2085474"/>
            <a:ext cx="3925637" cy="1411705"/>
          </a:xfrm>
          <a:prstGeom prst="rect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06400" tIns="406400" rIns="406400" bIns="406400" numCol="1" spcCol="38100" rtlCol="0" anchor="t">
            <a:norm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weden Sans"/>
              <a:ea typeface="Sweden Sans"/>
              <a:cs typeface="Sweden Sans"/>
              <a:sym typeface="Sweden Sans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DA90BE1-4C11-7E4E-A9DF-9F7C3D4AC9E6}"/>
              </a:ext>
            </a:extLst>
          </p:cNvPr>
          <p:cNvSpPr/>
          <p:nvPr/>
        </p:nvSpPr>
        <p:spPr>
          <a:xfrm>
            <a:off x="1325478" y="2298724"/>
            <a:ext cx="37211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  <a:latin typeface="Sweden Sans" panose="02000000000000000000" pitchFamily="50" charset="0"/>
              </a:rPr>
              <a:t>SDG Global rank: </a:t>
            </a:r>
            <a:r>
              <a:rPr lang="en-GB" sz="2000" b="1" dirty="0">
                <a:solidFill>
                  <a:srgbClr val="FFC000"/>
                </a:solidFill>
                <a:latin typeface="Sweden Sans" panose="02000000000000000000" pitchFamily="50" charset="0"/>
              </a:rPr>
              <a:t>1 (of 162)</a:t>
            </a:r>
            <a:r>
              <a:rPr lang="en-US" sz="2000" b="1" dirty="0">
                <a:latin typeface="Sweden Sans" panose="02000000000000000000" pitchFamily="50" charset="0"/>
              </a:rPr>
              <a:t>​</a:t>
            </a:r>
            <a:endParaRPr lang="en-US" sz="2000" b="1" dirty="0"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  <a:latin typeface="Sweden Sans" panose="02000000000000000000" pitchFamily="50" charset="0"/>
              </a:rPr>
              <a:t>Index score: </a:t>
            </a:r>
            <a:r>
              <a:rPr lang="en-GB" sz="2000" b="1" dirty="0">
                <a:solidFill>
                  <a:srgbClr val="FFC000"/>
                </a:solidFill>
                <a:latin typeface="Sweden Sans" panose="02000000000000000000" pitchFamily="50" charset="0"/>
              </a:rPr>
              <a:t>84,82</a:t>
            </a:r>
            <a:r>
              <a:rPr lang="en-US" sz="2000" b="1" dirty="0">
                <a:latin typeface="Sweden Sans" panose="02000000000000000000" pitchFamily="50" charset="0"/>
              </a:rPr>
              <a:t>​</a:t>
            </a:r>
            <a:endParaRPr lang="en-US" sz="2000" b="1" dirty="0">
              <a:latin typeface="Arial" panose="020B0604020202020204" pitchFamily="34" charset="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1"/>
                </a:solidFill>
                <a:latin typeface="Sweden Sans" panose="02000000000000000000" pitchFamily="50" charset="0"/>
              </a:rPr>
              <a:t>Regional average score: </a:t>
            </a:r>
            <a:r>
              <a:rPr lang="en-GB" sz="2000" b="1" dirty="0">
                <a:solidFill>
                  <a:srgbClr val="FFC000"/>
                </a:solidFill>
                <a:latin typeface="Sweden Sans" panose="02000000000000000000" pitchFamily="50" charset="0"/>
              </a:rPr>
              <a:t>77.3</a:t>
            </a:r>
            <a:endParaRPr lang="en-US" sz="20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927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67CC91-C43F-0D45-A6E3-4AB3C74E9F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500" y="-352926"/>
            <a:ext cx="7557483" cy="1790700"/>
          </a:xfrm>
        </p:spPr>
        <p:txBody>
          <a:bodyPr/>
          <a:lstStyle/>
          <a:p>
            <a:pPr lvl="0" defTabSz="1828800" hangingPunct="0">
              <a:lnSpc>
                <a:spcPct val="100000"/>
              </a:lnSpc>
              <a:spcBef>
                <a:spcPts val="1000"/>
              </a:spcBef>
              <a:defRPr/>
            </a:pPr>
            <a:r>
              <a:rPr lang="sv-SE" sz="2800" kern="0" dirty="0">
                <a:latin typeface="Sweden Sans"/>
                <a:ea typeface="Sweden Sans"/>
                <a:cs typeface="Sweden Sans"/>
                <a:sym typeface="Sweden Sans"/>
              </a:rPr>
              <a:t>Sweden has come far in </a:t>
            </a:r>
            <a:r>
              <a:rPr lang="sv-SE" sz="2800" kern="0" dirty="0" err="1">
                <a:latin typeface="Sweden Sans"/>
                <a:ea typeface="Sweden Sans"/>
                <a:cs typeface="Sweden Sans"/>
                <a:sym typeface="Sweden Sans"/>
              </a:rPr>
              <a:t>many</a:t>
            </a:r>
            <a:r>
              <a:rPr lang="sv-SE" sz="2800" kern="0" dirty="0">
                <a:latin typeface="Sweden Sans"/>
                <a:ea typeface="Sweden Sans"/>
                <a:cs typeface="Sweden Sans"/>
                <a:sym typeface="Sweden Sans"/>
              </a:rPr>
              <a:t> areas…</a:t>
            </a:r>
            <a:endParaRPr lang="en-GB" sz="2800" kern="0" dirty="0">
              <a:latin typeface="Sweden Sans"/>
              <a:ea typeface="Sweden Sans"/>
              <a:cs typeface="Sweden Sans"/>
              <a:sym typeface="Sweden Sans"/>
            </a:endParaRPr>
          </a:p>
        </p:txBody>
      </p:sp>
      <p:pic>
        <p:nvPicPr>
          <p:cNvPr id="7" name="Bildobjekt 6" descr="En bild som visar person, bil, orange, arbetskläder&#10;&#10;Automatiskt genererad beskrivning">
            <a:extLst>
              <a:ext uri="{FF2B5EF4-FFF2-40B4-BE49-F238E27FC236}">
                <a16:creationId xmlns:a16="http://schemas.microsoft.com/office/drawing/2014/main" id="{484F679D-745E-DB44-927D-48DFD04952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1" t="113" r="6909" b="-1"/>
          <a:stretch/>
        </p:blipFill>
        <p:spPr>
          <a:xfrm flipH="1">
            <a:off x="4596046" y="1776920"/>
            <a:ext cx="1981217" cy="1748727"/>
          </a:xfrm>
          <a:prstGeom prst="rect">
            <a:avLst/>
          </a:prstGeom>
        </p:spPr>
      </p:pic>
      <p:pic>
        <p:nvPicPr>
          <p:cNvPr id="8" name="Bildobjekt 7" descr="En bild som visar himmel, utomhus, gräs, föremål utomhus&#10;&#10;Automatiskt genererad beskrivning">
            <a:extLst>
              <a:ext uri="{FF2B5EF4-FFF2-40B4-BE49-F238E27FC236}">
                <a16:creationId xmlns:a16="http://schemas.microsoft.com/office/drawing/2014/main" id="{A2C81D17-150E-CD41-A0EA-DAC9D633AA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3" t="5926" r="16091" b="6667"/>
          <a:stretch/>
        </p:blipFill>
        <p:spPr>
          <a:xfrm flipH="1">
            <a:off x="2549797" y="1771206"/>
            <a:ext cx="1905295" cy="1745887"/>
          </a:xfrm>
          <a:prstGeom prst="rect">
            <a:avLst/>
          </a:prstGeom>
        </p:spPr>
      </p:pic>
      <p:pic>
        <p:nvPicPr>
          <p:cNvPr id="9" name="Bildobjekt 8" descr="En bild som visar byggnad, utomhus, gata, väg&#10;&#10;Automatiskt genererad beskrivning">
            <a:extLst>
              <a:ext uri="{FF2B5EF4-FFF2-40B4-BE49-F238E27FC236}">
                <a16:creationId xmlns:a16="http://schemas.microsoft.com/office/drawing/2014/main" id="{9228390A-D89A-2A46-9FCE-CF4A240B7E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3" t="14727" r="13102" b="6481"/>
          <a:stretch/>
        </p:blipFill>
        <p:spPr>
          <a:xfrm flipH="1">
            <a:off x="401052" y="1791932"/>
            <a:ext cx="1978439" cy="173227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BF76B1AD-9DA6-E745-BF41-537BF98321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8" r="28846" b="17295"/>
          <a:stretch/>
        </p:blipFill>
        <p:spPr>
          <a:xfrm flipH="1">
            <a:off x="6716382" y="1780673"/>
            <a:ext cx="1978439" cy="1748727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4AA86132-D6A9-9A4B-91A6-090CC0421BF9}"/>
              </a:ext>
            </a:extLst>
          </p:cNvPr>
          <p:cNvSpPr txBox="1"/>
          <p:nvPr/>
        </p:nvSpPr>
        <p:spPr>
          <a:xfrm>
            <a:off x="303133" y="3424615"/>
            <a:ext cx="4589630" cy="86689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Less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than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 1 %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of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 the</a:t>
            </a:r>
            <a:b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</a:b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generated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waste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 </a:t>
            </a:r>
            <a:b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</a:b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goes to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landfill</a:t>
            </a:r>
            <a:endParaRPr kumimoji="0" lang="sv-SE" sz="12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weden Sans" panose="02000000000000000000" pitchFamily="2" charset="77"/>
              <a:ea typeface="Sweden Sans"/>
              <a:cs typeface="Sweden Sans"/>
              <a:sym typeface="Sweden Sans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C5708A8D-B857-FE4F-86E1-B3BB9BB2F875}"/>
              </a:ext>
            </a:extLst>
          </p:cNvPr>
          <p:cNvSpPr txBox="1"/>
          <p:nvPr/>
        </p:nvSpPr>
        <p:spPr>
          <a:xfrm>
            <a:off x="2473159" y="3430613"/>
            <a:ext cx="5308599" cy="68223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99 % fossil-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free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 </a:t>
            </a:r>
            <a:b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</a:b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electricity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production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 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weden Sans" panose="02000000000000000000" pitchFamily="2" charset="77"/>
              <a:ea typeface="Sweden Sans"/>
              <a:cs typeface="Sweden Sans"/>
              <a:sym typeface="Sweden Sans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B121DE7F-7508-E74E-B5C8-7CEB6693FEA8}"/>
              </a:ext>
            </a:extLst>
          </p:cNvPr>
          <p:cNvSpPr txBox="1"/>
          <p:nvPr/>
        </p:nvSpPr>
        <p:spPr>
          <a:xfrm>
            <a:off x="4571359" y="3543336"/>
            <a:ext cx="4338534" cy="86689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>
              <a:defRPr/>
            </a:pPr>
            <a:r>
              <a:rPr lang="en-GB" sz="12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Nr 1 in the EU on the</a:t>
            </a:r>
            <a:br>
              <a:rPr lang="en-GB" sz="1200" b="0" dirty="0">
                <a:solidFill>
                  <a:schemeClr val="accent1"/>
                </a:solidFill>
                <a:latin typeface="Sweden Sans" panose="02000000000000000000" pitchFamily="2" charset="77"/>
              </a:rPr>
            </a:br>
            <a:r>
              <a:rPr lang="en-GB" sz="12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Gender Equality Index</a:t>
            </a:r>
          </a:p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weden Sans" panose="02000000000000000000" pitchFamily="2" charset="77"/>
              <a:ea typeface="Sweden Sans"/>
              <a:cs typeface="Sweden Sans"/>
              <a:sym typeface="Sweden Sans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5536D644-BA6A-D544-B74B-974E0822DC6E}"/>
              </a:ext>
            </a:extLst>
          </p:cNvPr>
          <p:cNvSpPr txBox="1"/>
          <p:nvPr/>
        </p:nvSpPr>
        <p:spPr>
          <a:xfrm>
            <a:off x="6628333" y="3414570"/>
            <a:ext cx="4513634" cy="49756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marL="0" marR="0" lvl="0" indent="0" algn="l" defTabSz="1828800" rtl="0" eaLnBrk="1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Innovative m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obility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 </a:t>
            </a:r>
            <a:r>
              <a:rPr kumimoji="0" lang="sv-SE" sz="12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weden Sans" panose="02000000000000000000" pitchFamily="2" charset="77"/>
                <a:ea typeface="Sweden Sans"/>
                <a:cs typeface="Sweden Sans"/>
                <a:sym typeface="Sweden Sans"/>
              </a:rPr>
              <a:t>sector</a:t>
            </a: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weden Sans" panose="02000000000000000000" pitchFamily="2" charset="77"/>
              <a:ea typeface="Sweden Sans"/>
              <a:cs typeface="Sweden Sans"/>
              <a:sym typeface="Swed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5106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A93F237-13E7-EE46-8929-111EEE15A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728" y="827588"/>
            <a:ext cx="4049513" cy="993775"/>
          </a:xfrm>
        </p:spPr>
        <p:txBody>
          <a:bodyPr/>
          <a:lstStyle/>
          <a:p>
            <a:r>
              <a:rPr lang="sv-SE" dirty="0"/>
              <a:t>…</a:t>
            </a:r>
            <a:r>
              <a:rPr lang="sv-SE" dirty="0" err="1"/>
              <a:t>b</a:t>
            </a:r>
            <a:r>
              <a:rPr lang="sv-SE" kern="0" dirty="0" err="1">
                <a:latin typeface="Sweden Sans"/>
                <a:ea typeface="Sweden Sans"/>
                <a:cs typeface="Sweden Sans"/>
                <a:sym typeface="Sweden Sans"/>
              </a:rPr>
              <a:t>ut</a:t>
            </a:r>
            <a:r>
              <a:rPr lang="sv-SE" kern="0" dirty="0">
                <a:latin typeface="Sweden Sans"/>
                <a:ea typeface="Sweden Sans"/>
                <a:cs typeface="Sweden Sans"/>
                <a:sym typeface="Sweden Sans"/>
              </a:rPr>
              <a:t> </a:t>
            </a:r>
            <a:r>
              <a:rPr lang="sv-SE" kern="0" dirty="0" err="1">
                <a:latin typeface="Sweden Sans"/>
                <a:ea typeface="Sweden Sans"/>
                <a:cs typeface="Sweden Sans"/>
                <a:sym typeface="Sweden Sans"/>
              </a:rPr>
              <a:t>how</a:t>
            </a:r>
            <a:r>
              <a:rPr lang="sv-SE" kern="0" dirty="0">
                <a:latin typeface="Sweden Sans"/>
                <a:ea typeface="Sweden Sans"/>
                <a:cs typeface="Sweden Sans"/>
                <a:sym typeface="Sweden Sans"/>
              </a:rPr>
              <a:t> </a:t>
            </a:r>
            <a:r>
              <a:rPr lang="sv-SE" kern="0" dirty="0" err="1">
                <a:latin typeface="Sweden Sans"/>
                <a:ea typeface="Sweden Sans"/>
                <a:cs typeface="Sweden Sans"/>
                <a:sym typeface="Sweden Sans"/>
              </a:rPr>
              <a:t>did</a:t>
            </a:r>
            <a:r>
              <a:rPr lang="sv-SE" kern="0" dirty="0">
                <a:latin typeface="Sweden Sans"/>
                <a:ea typeface="Sweden Sans"/>
                <a:cs typeface="Sweden Sans"/>
                <a:sym typeface="Sweden Sans"/>
              </a:rPr>
              <a:t> </a:t>
            </a:r>
            <a:r>
              <a:rPr lang="sv-SE" kern="0" dirty="0" err="1">
                <a:latin typeface="Sweden Sans"/>
                <a:ea typeface="Sweden Sans"/>
                <a:cs typeface="Sweden Sans"/>
                <a:sym typeface="Sweden Sans"/>
              </a:rPr>
              <a:t>we</a:t>
            </a:r>
            <a:r>
              <a:rPr lang="sv-SE" kern="0" dirty="0">
                <a:latin typeface="Sweden Sans"/>
                <a:ea typeface="Sweden Sans"/>
                <a:cs typeface="Sweden Sans"/>
                <a:sym typeface="Sweden Sans"/>
              </a:rPr>
              <a:t> get </a:t>
            </a:r>
            <a:r>
              <a:rPr lang="sv-SE" kern="0" dirty="0" err="1">
                <a:latin typeface="Sweden Sans"/>
                <a:ea typeface="Sweden Sans"/>
                <a:cs typeface="Sweden Sans"/>
                <a:sym typeface="Sweden Sans"/>
              </a:rPr>
              <a:t>here</a:t>
            </a:r>
            <a:r>
              <a:rPr lang="sv-SE" kern="0" dirty="0">
                <a:latin typeface="Sweden Sans"/>
                <a:ea typeface="Sweden Sans"/>
                <a:cs typeface="Sweden Sans"/>
                <a:sym typeface="Sweden Sans"/>
              </a:rPr>
              <a:t>?</a:t>
            </a:r>
            <a:br>
              <a:rPr lang="en-GB" kern="0" dirty="0">
                <a:latin typeface="Sweden Sans"/>
                <a:ea typeface="Sweden Sans"/>
                <a:cs typeface="Sweden Sans"/>
                <a:sym typeface="Sweden Sans"/>
              </a:rPr>
            </a:b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1E64FE6A-21AA-7047-82BE-17AECD240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938" y="1804738"/>
            <a:ext cx="3236258" cy="2196353"/>
          </a:xfrm>
        </p:spPr>
        <p:txBody>
          <a:bodyPr/>
          <a:lstStyle/>
          <a:p>
            <a:pPr fontAlgn="base">
              <a:buFont typeface="Wingdings" pitchFamily="2" charset="2"/>
              <a:buChar char="ü"/>
            </a:pPr>
            <a:r>
              <a:rPr lang="sv-SE" sz="2000" b="1" dirty="0">
                <a:latin typeface="Sweden Sans" panose="02000000000000000000" pitchFamily="50" charset="0"/>
              </a:rPr>
              <a:t>Innovations</a:t>
            </a:r>
          </a:p>
          <a:p>
            <a:pPr fontAlgn="base">
              <a:buFont typeface="Wingdings" pitchFamily="2" charset="2"/>
              <a:buChar char="ü"/>
            </a:pPr>
            <a:r>
              <a:rPr lang="en-GB" sz="2000" b="1" dirty="0"/>
              <a:t>Citizen engagement​</a:t>
            </a:r>
          </a:p>
          <a:p>
            <a:pPr fontAlgn="base">
              <a:buFont typeface="Wingdings" pitchFamily="2" charset="2"/>
              <a:buChar char="ü"/>
            </a:pPr>
            <a:r>
              <a:rPr lang="en-GB" sz="2000" b="1" dirty="0"/>
              <a:t>System solutions </a:t>
            </a:r>
            <a:r>
              <a:rPr lang="en-US" sz="2000" b="1" dirty="0"/>
              <a:t>​</a:t>
            </a:r>
          </a:p>
          <a:p>
            <a:pPr fontAlgn="base">
              <a:buFont typeface="Wingdings" pitchFamily="2" charset="2"/>
              <a:buChar char="ü"/>
            </a:pPr>
            <a:r>
              <a:rPr lang="en-GB" sz="2000" b="1" dirty="0"/>
              <a:t>Eco Governance</a:t>
            </a:r>
          </a:p>
          <a:p>
            <a:pPr marL="0" indent="0" defTabSz="1828800" hangingPunct="0">
              <a:lnSpc>
                <a:spcPct val="100000"/>
              </a:lnSpc>
              <a:buNone/>
            </a:pPr>
            <a:endParaRPr lang="en-GB" b="1" dirty="0">
              <a:latin typeface="Sweden Sans"/>
              <a:ea typeface="Sweden Sans"/>
              <a:cs typeface="Sweden Sans"/>
              <a:sym typeface="Sweden Sans"/>
            </a:endParaRPr>
          </a:p>
          <a:p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A5FC33-67BA-E94D-B386-6FE2C8B9CA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9" r="24791"/>
          <a:stretch/>
        </p:blipFill>
        <p:spPr>
          <a:xfrm>
            <a:off x="5117432" y="0"/>
            <a:ext cx="4283242" cy="5125452"/>
          </a:xfrm>
          <a:prstGeom prst="rect">
            <a:avLst/>
          </a:prstGeom>
        </p:spPr>
      </p:pic>
      <p:sp>
        <p:nvSpPr>
          <p:cNvPr id="6" name="Rätvinklig triangel 5">
            <a:extLst>
              <a:ext uri="{FF2B5EF4-FFF2-40B4-BE49-F238E27FC236}">
                <a16:creationId xmlns:a16="http://schemas.microsoft.com/office/drawing/2014/main" id="{5D74CACC-7ADB-4C4C-94E1-EC84E71EE8F5}"/>
              </a:ext>
            </a:extLst>
          </p:cNvPr>
          <p:cNvSpPr/>
          <p:nvPr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rgbClr val="005293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hangingPunct="0">
              <a:spcBef>
                <a:spcPts val="300"/>
              </a:spcBef>
            </a:pPr>
            <a:endParaRPr lang="sv-SE" sz="825">
              <a:solidFill>
                <a:srgbClr val="000000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02875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F83C753A-1305-BB4A-B5C6-F2438EEE3B7A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ECB00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hangingPunct="0">
              <a:spcBef>
                <a:spcPts val="300"/>
              </a:spcBef>
            </a:pPr>
            <a:endParaRPr lang="sv-SE" sz="825">
              <a:solidFill>
                <a:srgbClr val="000000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  <p:sp>
        <p:nvSpPr>
          <p:cNvPr id="3" name="Rätvinklig triangel 2">
            <a:extLst>
              <a:ext uri="{FF2B5EF4-FFF2-40B4-BE49-F238E27FC236}">
                <a16:creationId xmlns:a16="http://schemas.microsoft.com/office/drawing/2014/main" id="{1ED83912-DBB4-7A4B-8189-23C9C32A51D8}"/>
              </a:ext>
            </a:extLst>
          </p:cNvPr>
          <p:cNvSpPr/>
          <p:nvPr/>
        </p:nvSpPr>
        <p:spPr>
          <a:xfrm flipH="1">
            <a:off x="7115175" y="3562350"/>
            <a:ext cx="2028825" cy="1581150"/>
          </a:xfrm>
          <a:prstGeom prst="rtTriangle">
            <a:avLst/>
          </a:prstGeom>
          <a:solidFill>
            <a:srgbClr val="005293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hangingPunct="0">
              <a:spcBef>
                <a:spcPts val="300"/>
              </a:spcBef>
            </a:pPr>
            <a:endParaRPr lang="sv-SE" sz="825">
              <a:solidFill>
                <a:srgbClr val="000000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  <p:sp>
        <p:nvSpPr>
          <p:cNvPr id="4" name="Rätvinklig triangel 3">
            <a:extLst>
              <a:ext uri="{FF2B5EF4-FFF2-40B4-BE49-F238E27FC236}">
                <a16:creationId xmlns:a16="http://schemas.microsoft.com/office/drawing/2014/main" id="{AE1E867F-FA78-5C44-A4D4-1B97C21F2635}"/>
              </a:ext>
            </a:extLst>
          </p:cNvPr>
          <p:cNvSpPr/>
          <p:nvPr/>
        </p:nvSpPr>
        <p:spPr>
          <a:xfrm rot="10800000" flipH="1">
            <a:off x="0" y="0"/>
            <a:ext cx="2028825" cy="1581150"/>
          </a:xfrm>
          <a:prstGeom prst="rtTriangle">
            <a:avLst/>
          </a:prstGeom>
          <a:solidFill>
            <a:schemeClr val="bg1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52400" tIns="152400" rIns="152400" bIns="152400" numCol="1" spcCol="38100" rtlCol="0" anchor="t">
            <a:normAutofit/>
          </a:bodyPr>
          <a:lstStyle/>
          <a:p>
            <a:pPr hangingPunct="0">
              <a:spcBef>
                <a:spcPts val="300"/>
              </a:spcBef>
            </a:pPr>
            <a:endParaRPr lang="sv-SE" sz="825">
              <a:solidFill>
                <a:srgbClr val="000000"/>
              </a:solidFill>
              <a:latin typeface="Sweden Sans"/>
              <a:ea typeface="Sweden Sans"/>
              <a:cs typeface="Sweden Sans"/>
              <a:sym typeface="Sweden Sans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92C8730-C80E-F74D-AF86-32339116F4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228600"/>
            <a:ext cx="884045" cy="395168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9E295B4E-25CE-1D49-B66A-3120C9C53B7B}"/>
              </a:ext>
            </a:extLst>
          </p:cNvPr>
          <p:cNvSpPr/>
          <p:nvPr/>
        </p:nvSpPr>
        <p:spPr>
          <a:xfrm>
            <a:off x="0" y="267459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The platform for cooperation in </a:t>
            </a:r>
            <a:br>
              <a:rPr lang="en-GB" sz="2400" b="0" dirty="0">
                <a:solidFill>
                  <a:schemeClr val="accent1"/>
                </a:solidFill>
                <a:latin typeface="Sweden Sans" panose="02000000000000000000" pitchFamily="2" charset="77"/>
              </a:rPr>
            </a:br>
            <a:r>
              <a:rPr lang="en-GB" sz="2400" b="0" dirty="0">
                <a:solidFill>
                  <a:schemeClr val="accent1"/>
                </a:solidFill>
                <a:latin typeface="Sweden Sans" panose="02000000000000000000" pitchFamily="2" charset="77"/>
              </a:rPr>
              <a:t>sustainable city solutions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FD16DB30-3C74-944F-AA2D-9375E7CD8839}"/>
              </a:ext>
            </a:extLst>
          </p:cNvPr>
          <p:cNvSpPr txBox="1"/>
          <p:nvPr/>
        </p:nvSpPr>
        <p:spPr>
          <a:xfrm>
            <a:off x="1" y="1600200"/>
            <a:ext cx="9144000" cy="142089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7" tIns="91437" rIns="91437" bIns="91437" numCol="1" spcCol="38100" rtlCol="0" anchor="t">
            <a:spAutoFit/>
          </a:bodyPr>
          <a:lstStyle/>
          <a:p>
            <a:pPr algn="ctr"/>
            <a:r>
              <a:rPr lang="sv-SE" sz="4000" b="1" dirty="0">
                <a:solidFill>
                  <a:schemeClr val="accent1"/>
                </a:solidFill>
                <a:latin typeface="Sweden Sans" panose="02000000000000000000" pitchFamily="2" charset="77"/>
              </a:rPr>
              <a:t>Smart City Sweden 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1" i="0" u="none" strike="noStrike" cap="none" spc="0" normalizeH="0" baseline="0" dirty="0">
              <a:ln>
                <a:noFill/>
              </a:ln>
              <a:solidFill>
                <a:srgbClr val="005293"/>
              </a:solidFill>
              <a:effectLst/>
              <a:uFillTx/>
              <a:latin typeface="Sweden Sans"/>
              <a:ea typeface="Sweden Sans"/>
              <a:cs typeface="Sweden Sans"/>
              <a:sym typeface="Sweden Sans"/>
            </a:endParaRPr>
          </a:p>
        </p:txBody>
      </p:sp>
    </p:spTree>
    <p:extLst>
      <p:ext uri="{BB962C8B-B14F-4D97-AF65-F5344CB8AC3E}">
        <p14:creationId xmlns:p14="http://schemas.microsoft.com/office/powerpoint/2010/main" val="140933193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241E3E52-8F03-0946-8AAC-E8EF54F5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8" y="664367"/>
            <a:ext cx="3465661" cy="993775"/>
          </a:xfrm>
        </p:spPr>
        <p:txBody>
          <a:bodyPr/>
          <a:lstStyle/>
          <a:p>
            <a:r>
              <a:rPr lang="sv-SE" sz="3200" dirty="0"/>
              <a:t>Focus areas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42CB121-1682-294D-BADD-C968FC2B2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938" y="1868905"/>
            <a:ext cx="7230311" cy="2196353"/>
          </a:xfrm>
        </p:spPr>
        <p:txBody>
          <a:bodyPr>
            <a:noAutofit/>
          </a:bodyPr>
          <a:lstStyle/>
          <a:p>
            <a:r>
              <a:rPr lang="sv-SE" sz="2400" dirty="0" err="1">
                <a:solidFill>
                  <a:srgbClr val="FECB00"/>
                </a:solidFill>
              </a:rPr>
              <a:t>Climate</a:t>
            </a:r>
            <a:r>
              <a:rPr lang="sv-SE" sz="2400" dirty="0">
                <a:solidFill>
                  <a:srgbClr val="FECB00"/>
                </a:solidFill>
              </a:rPr>
              <a:t>, Energy &amp; Environment</a:t>
            </a:r>
          </a:p>
          <a:p>
            <a:r>
              <a:rPr lang="sv-SE" sz="2400" dirty="0" err="1">
                <a:solidFill>
                  <a:srgbClr val="FECB00"/>
                </a:solidFill>
              </a:rPr>
              <a:t>Mobility</a:t>
            </a:r>
            <a:endParaRPr lang="sv-SE" sz="2400" dirty="0">
              <a:solidFill>
                <a:srgbClr val="FECB00"/>
              </a:solidFill>
            </a:endParaRPr>
          </a:p>
          <a:p>
            <a:r>
              <a:rPr lang="sv-SE" sz="2400" dirty="0" err="1">
                <a:solidFill>
                  <a:srgbClr val="FECB00"/>
                </a:solidFill>
              </a:rPr>
              <a:t>Digitalisation</a:t>
            </a:r>
            <a:endParaRPr lang="sv-SE" sz="2400" dirty="0">
              <a:solidFill>
                <a:srgbClr val="FECB00"/>
              </a:solidFill>
            </a:endParaRPr>
          </a:p>
          <a:p>
            <a:r>
              <a:rPr lang="sv-SE" sz="2400" dirty="0">
                <a:solidFill>
                  <a:srgbClr val="FECB00"/>
                </a:solidFill>
              </a:rPr>
              <a:t>Urban Planning </a:t>
            </a:r>
          </a:p>
          <a:p>
            <a:r>
              <a:rPr lang="sv-SE" sz="2400" dirty="0">
                <a:solidFill>
                  <a:srgbClr val="FECB00"/>
                </a:solidFill>
              </a:rPr>
              <a:t>Social </a:t>
            </a:r>
            <a:r>
              <a:rPr lang="sv-SE" sz="2400" dirty="0" err="1">
                <a:solidFill>
                  <a:srgbClr val="FECB00"/>
                </a:solidFill>
              </a:rPr>
              <a:t>Sustainability</a:t>
            </a:r>
            <a:endParaRPr lang="sv-SE" sz="2400" dirty="0">
              <a:solidFill>
                <a:srgbClr val="FECB00"/>
              </a:solidFill>
            </a:endParaRPr>
          </a:p>
          <a:p>
            <a:endParaRPr lang="sv-SE" sz="2000" dirty="0"/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648803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D50EE0-6432-104F-A07F-0413A566A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0938" y="130332"/>
            <a:ext cx="6858000" cy="1790700"/>
          </a:xfrm>
        </p:spPr>
        <p:txBody>
          <a:bodyPr/>
          <a:lstStyle/>
          <a:p>
            <a:r>
              <a:rPr lang="sv-SE" dirty="0" err="1">
                <a:latin typeface="Sweden Sans"/>
                <a:ea typeface="Sweden Sans"/>
                <a:cs typeface="Sweden Sans"/>
                <a:sym typeface="Sweden Sans"/>
              </a:rPr>
              <a:t>We</a:t>
            </a:r>
            <a:r>
              <a:rPr lang="sv-SE" dirty="0">
                <a:latin typeface="Sweden Sans"/>
                <a:ea typeface="Sweden Sans"/>
                <a:cs typeface="Sweden Sans"/>
                <a:sym typeface="Sweden Sans"/>
              </a:rPr>
              <a:t> </a:t>
            </a:r>
            <a:r>
              <a:rPr lang="sv-SE" dirty="0" err="1">
                <a:latin typeface="Sweden Sans"/>
                <a:ea typeface="Sweden Sans"/>
                <a:cs typeface="Sweden Sans"/>
                <a:sym typeface="Sweden Sans"/>
              </a:rPr>
              <a:t>work</a:t>
            </a:r>
            <a:r>
              <a:rPr lang="sv-SE" dirty="0">
                <a:latin typeface="Sweden Sans"/>
                <a:ea typeface="Sweden Sans"/>
                <a:cs typeface="Sweden Sans"/>
                <a:sym typeface="Sweden Sans"/>
              </a:rPr>
              <a:t> </a:t>
            </a:r>
            <a:r>
              <a:rPr lang="sv-SE" dirty="0" err="1">
                <a:latin typeface="Sweden Sans"/>
                <a:ea typeface="Sweden Sans"/>
                <a:cs typeface="Sweden Sans"/>
                <a:sym typeface="Sweden Sans"/>
              </a:rPr>
              <a:t>within</a:t>
            </a:r>
            <a:r>
              <a:rPr lang="sv-SE" dirty="0">
                <a:latin typeface="Sweden Sans"/>
                <a:ea typeface="Sweden Sans"/>
                <a:cs typeface="Sweden Sans"/>
                <a:sym typeface="Sweden Sans"/>
              </a:rPr>
              <a:t> all global </a:t>
            </a:r>
            <a:r>
              <a:rPr lang="sv-SE" dirty="0" err="1">
                <a:latin typeface="Sweden Sans"/>
                <a:ea typeface="Sweden Sans"/>
                <a:cs typeface="Sweden Sans"/>
                <a:sym typeface="Sweden Sans"/>
              </a:rPr>
              <a:t>goals</a:t>
            </a:r>
            <a:br>
              <a:rPr lang="en-GB" dirty="0">
                <a:latin typeface="Sweden Sans"/>
                <a:ea typeface="Sweden Sans"/>
                <a:cs typeface="Sweden Sans"/>
                <a:sym typeface="Sweden Sans"/>
              </a:rPr>
            </a:br>
            <a:endParaRPr lang="sv-SE" dirty="0"/>
          </a:p>
        </p:txBody>
      </p:sp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912DDC-6A95-EC4F-9101-F25D43E69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38" y="1592084"/>
            <a:ext cx="4768599" cy="308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57270"/>
      </p:ext>
    </p:extLst>
  </p:cSld>
  <p:clrMapOvr>
    <a:masterClrMapping/>
  </p:clrMapOvr>
</p:sld>
</file>

<file path=ppt/theme/theme1.xml><?xml version="1.0" encoding="utf-8"?>
<a:theme xmlns:a="http://schemas.openxmlformats.org/drawingml/2006/main" name="1_Anpassad formgivning">
  <a:themeElements>
    <a:clrScheme name="Ege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35491"/>
      </a:accent1>
      <a:accent2>
        <a:srgbClr val="ED7D31"/>
      </a:accent2>
      <a:accent3>
        <a:srgbClr val="A5A5A5"/>
      </a:accent3>
      <a:accent4>
        <a:srgbClr val="F5CB4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7" id="{1C43F1A2-03EB-EB47-A866-3C4903688C18}" vid="{435E1C82-87DF-8844-918F-AA9666E43521}"/>
    </a:ext>
  </a:extLst>
</a:theme>
</file>

<file path=ppt/theme/theme2.xml><?xml version="1.0" encoding="utf-8"?>
<a:theme xmlns:a="http://schemas.openxmlformats.org/drawingml/2006/main" name="2_Anpassad formgivning">
  <a:themeElements>
    <a:clrScheme name="Ege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35491"/>
      </a:accent1>
      <a:accent2>
        <a:srgbClr val="ED7D31"/>
      </a:accent2>
      <a:accent3>
        <a:srgbClr val="A5A5A5"/>
      </a:accent3>
      <a:accent4>
        <a:srgbClr val="F5CB4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7" id="{1C43F1A2-03EB-EB47-A866-3C4903688C18}" vid="{D78C2A2E-7340-AD43-81A3-A823E057C9DD}"/>
    </a:ext>
  </a:extLst>
</a:theme>
</file>

<file path=ppt/theme/theme3.xml><?xml version="1.0" encoding="utf-8"?>
<a:theme xmlns:a="http://schemas.openxmlformats.org/drawingml/2006/main" name="3_Anpassad formgivning">
  <a:themeElements>
    <a:clrScheme name="Ege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35491"/>
      </a:accent1>
      <a:accent2>
        <a:srgbClr val="ED7D31"/>
      </a:accent2>
      <a:accent3>
        <a:srgbClr val="A5A5A5"/>
      </a:accent3>
      <a:accent4>
        <a:srgbClr val="F5CB4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7" id="{1C43F1A2-03EB-EB47-A866-3C4903688C18}" vid="{4BCA9A9F-BB56-A34B-B3D4-9FCF24CC4195}"/>
    </a:ext>
  </a:extLst>
</a:theme>
</file>

<file path=ppt/theme/theme4.xml><?xml version="1.0" encoding="utf-8"?>
<a:theme xmlns:a="http://schemas.openxmlformats.org/drawingml/2006/main" name="4_Anpassad formgivning">
  <a:themeElements>
    <a:clrScheme name="Ege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35491"/>
      </a:accent1>
      <a:accent2>
        <a:srgbClr val="ED7D31"/>
      </a:accent2>
      <a:accent3>
        <a:srgbClr val="A5A5A5"/>
      </a:accent3>
      <a:accent4>
        <a:srgbClr val="F5CB45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7" id="{1C43F1A2-03EB-EB47-A866-3C4903688C18}" vid="{79066E03-1BB4-9D41-B1E9-267F20ED5F7A}"/>
    </a:ext>
  </a:extLst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1_Anpassad formgivning</Template>
  <TotalTime>116</TotalTime>
  <Words>665</Words>
  <Application>Microsoft Office PowerPoint</Application>
  <PresentationFormat>On-screen Show (16:9)</PresentationFormat>
  <Paragraphs>483</Paragraphs>
  <Slides>18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Open Sans</vt:lpstr>
      <vt:lpstr>Sweden Sans</vt:lpstr>
      <vt:lpstr>Wingdings</vt:lpstr>
      <vt:lpstr>1_Anpassad formgivning</vt:lpstr>
      <vt:lpstr>2_Anpassad formgivning</vt:lpstr>
      <vt:lpstr>3_Anpassad formgivning</vt:lpstr>
      <vt:lpstr>4_Anpassad formgivning</vt:lpstr>
      <vt:lpstr>PowerPoint Presentation</vt:lpstr>
      <vt:lpstr>PowerPoint Presentation</vt:lpstr>
      <vt:lpstr>PowerPoint Presentation</vt:lpstr>
      <vt:lpstr>SUSTAINABLE DEVELOPMENT REPORT 2020​</vt:lpstr>
      <vt:lpstr>Sweden has come far in many areas…</vt:lpstr>
      <vt:lpstr>…but how did we get here? </vt:lpstr>
      <vt:lpstr>PowerPoint Presentation</vt:lpstr>
      <vt:lpstr>Focus areas</vt:lpstr>
      <vt:lpstr>We work within all global goals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Mia-Maria Karlöf</dc:creator>
  <cp:lastModifiedBy>Rebecca Larson</cp:lastModifiedBy>
  <cp:revision>22</cp:revision>
  <dcterms:created xsi:type="dcterms:W3CDTF">2021-03-12T09:43:13Z</dcterms:created>
  <dcterms:modified xsi:type="dcterms:W3CDTF">2021-04-16T06:38:14Z</dcterms:modified>
</cp:coreProperties>
</file>